
<file path=[Content_Types].xml><?xml version="1.0" encoding="utf-8"?>
<Types xmlns="http://schemas.openxmlformats.org/package/2006/content-types">
  <Default Extension="bin" ContentType="image/unknown"/>
  <Default Extension="bmp" ContentType="image/bmp"/>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7.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9"/>
    <p:sldMasterId id="2147483669" r:id="rId20"/>
    <p:sldMasterId id="2147483717" r:id="rId21"/>
    <p:sldMasterId id="2147483735" r:id="rId22"/>
    <p:sldMasterId id="2147483760" r:id="rId23"/>
    <p:sldMasterId id="2147483772" r:id="rId24"/>
    <p:sldMasterId id="2147483784" r:id="rId25"/>
    <p:sldMasterId id="2147483808" r:id="rId26"/>
  </p:sldMasterIdLst>
  <p:notesMasterIdLst>
    <p:notesMasterId r:id="rId46"/>
  </p:notesMasterIdLst>
  <p:sldIdLst>
    <p:sldId id="302" r:id="rId27"/>
    <p:sldId id="284" r:id="rId28"/>
    <p:sldId id="287" r:id="rId29"/>
    <p:sldId id="294" r:id="rId30"/>
    <p:sldId id="329" r:id="rId31"/>
    <p:sldId id="315" r:id="rId32"/>
    <p:sldId id="324" r:id="rId33"/>
    <p:sldId id="337" r:id="rId34"/>
    <p:sldId id="343" r:id="rId35"/>
    <p:sldId id="332" r:id="rId36"/>
    <p:sldId id="342" r:id="rId37"/>
    <p:sldId id="335" r:id="rId38"/>
    <p:sldId id="330" r:id="rId39"/>
    <p:sldId id="336" r:id="rId40"/>
    <p:sldId id="338" r:id="rId41"/>
    <p:sldId id="296" r:id="rId42"/>
    <p:sldId id="340" r:id="rId43"/>
    <p:sldId id="333" r:id="rId44"/>
    <p:sldId id="32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11" userDrawn="1">
          <p15:clr>
            <a:srgbClr val="A4A3A4"/>
          </p15:clr>
        </p15:guide>
        <p15:guide id="2" pos="6216" userDrawn="1">
          <p15:clr>
            <a:srgbClr val="A4A3A4"/>
          </p15:clr>
        </p15:guide>
        <p15:guide id="3" pos="1498" userDrawn="1">
          <p15:clr>
            <a:srgbClr val="A4A3A4"/>
          </p15:clr>
        </p15:guide>
        <p15:guide id="4" orient="horz" pos="2385" userDrawn="1">
          <p15:clr>
            <a:srgbClr val="A4A3A4"/>
          </p15:clr>
        </p15:guide>
        <p15:guide id="5" orient="horz" pos="1020" userDrawn="1">
          <p15:clr>
            <a:srgbClr val="A4A3A4"/>
          </p15:clr>
        </p15:guide>
        <p15:guide id="6" pos="3840" userDrawn="1">
          <p15:clr>
            <a:srgbClr val="A4A3A4"/>
          </p15:clr>
        </p15:guide>
        <p15:guide id="7" orient="horz" pos="31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6E53"/>
    <a:srgbClr val="2D9F84"/>
    <a:srgbClr val="F1EBF1"/>
    <a:srgbClr val="E9C46A"/>
    <a:srgbClr val="E6B1A1"/>
    <a:srgbClr val="F47196"/>
    <a:srgbClr val="A3EDFF"/>
    <a:srgbClr val="FF7979"/>
    <a:srgbClr val="BBC5B7"/>
    <a:srgbClr val="F12D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3" autoAdjust="0"/>
    <p:restoredTop sz="94899" autoAdjust="0"/>
  </p:normalViewPr>
  <p:slideViewPr>
    <p:cSldViewPr snapToGrid="0" snapToObjects="1" showGuides="1">
      <p:cViewPr varScale="1">
        <p:scale>
          <a:sx n="66" d="100"/>
          <a:sy n="66" d="100"/>
        </p:scale>
        <p:origin x="66" y="126"/>
      </p:cViewPr>
      <p:guideLst>
        <p:guide orient="horz" pos="511"/>
        <p:guide pos="6216"/>
        <p:guide pos="1498"/>
        <p:guide orient="horz" pos="2385"/>
        <p:guide orient="horz" pos="1020"/>
        <p:guide pos="3840"/>
        <p:guide orient="horz" pos="3145"/>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Master" Target="slideMasters/slideMaster8.xml"/><Relationship Id="rId39" Type="http://schemas.openxmlformats.org/officeDocument/2006/relationships/slide" Target="slides/slide13.xml"/><Relationship Id="rId21" Type="http://schemas.openxmlformats.org/officeDocument/2006/relationships/slideMaster" Target="slideMasters/slideMaster3.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3.xml"/><Relationship Id="rId11" Type="http://schemas.openxmlformats.org/officeDocument/2006/relationships/customXml" Target="../customXml/item11.xml"/><Relationship Id="rId24" Type="http://schemas.openxmlformats.org/officeDocument/2006/relationships/slideMaster" Target="slideMasters/slideMaster6.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Master" Target="slideMasters/slideMaster5.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5.xml"/><Relationship Id="rId44" Type="http://schemas.openxmlformats.org/officeDocument/2006/relationships/slide" Target="slides/slide18.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Master" Target="slideMasters/slideMaster4.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7.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notesMaster" Target="notesMasters/notesMaster1.xml"/><Relationship Id="rId20" Type="http://schemas.openxmlformats.org/officeDocument/2006/relationships/slideMaster" Target="slideMasters/slideMaster2.xml"/><Relationship Id="rId41"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customXml" Target="../customXml/item6.xml"/></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795C9F-6ECC-4666-894E-D36FD21CBB4C}"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21110155-2DB9-4327-8E27-A6E851DC7C55}">
      <dgm:prSet phldrT="[Text]"/>
      <dgm:sp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dgm:spPr>
      <dgm:t>
        <a:bodyPr/>
        <a:lstStyle/>
        <a:p>
          <a:r>
            <a:rPr lang="en-US" dirty="0"/>
            <a:t>SWOT ANALYSIS</a:t>
          </a:r>
        </a:p>
      </dgm:t>
    </dgm:pt>
    <dgm:pt modelId="{C84BEB1E-1BB0-4ADE-BCAE-D20DDD04FAB7}" type="parTrans" cxnId="{37CA0F07-8A6D-4523-87BD-82F788CB8552}">
      <dgm:prSet/>
      <dgm:spPr/>
      <dgm:t>
        <a:bodyPr/>
        <a:lstStyle/>
        <a:p>
          <a:endParaRPr lang="en-US"/>
        </a:p>
      </dgm:t>
    </dgm:pt>
    <dgm:pt modelId="{76EFC484-BD81-4572-A581-3C134B951EEC}" type="sibTrans" cxnId="{37CA0F07-8A6D-4523-87BD-82F788CB8552}">
      <dgm:prSet/>
      <dgm:spPr/>
      <dgm:t>
        <a:bodyPr/>
        <a:lstStyle/>
        <a:p>
          <a:endParaRPr lang="en-US"/>
        </a:p>
      </dgm:t>
    </dgm:pt>
    <dgm:pt modelId="{445FCAA3-E100-4DF9-9199-2C345693096C}">
      <dgm:prSet phldrT="[Text]"/>
      <dgm:spPr/>
      <dgm:t>
        <a:bodyPr/>
        <a:lstStyle/>
        <a:p>
          <a:r>
            <a:rPr lang="en-US" dirty="0"/>
            <a:t>WEAKNESS</a:t>
          </a:r>
        </a:p>
      </dgm:t>
    </dgm:pt>
    <dgm:pt modelId="{4CC1E7AC-4CD3-4E94-8A77-BFBC25248664}" type="parTrans" cxnId="{9A007908-BA05-47FA-A4DB-BA1883FF2329}">
      <dgm:prSet/>
      <dgm:spPr/>
      <dgm:t>
        <a:bodyPr/>
        <a:lstStyle/>
        <a:p>
          <a:endParaRPr lang="en-US"/>
        </a:p>
      </dgm:t>
    </dgm:pt>
    <dgm:pt modelId="{4A89082E-38DD-429E-8F03-66A2B8AB4AEB}" type="sibTrans" cxnId="{9A007908-BA05-47FA-A4DB-BA1883FF2329}">
      <dgm:prSet/>
      <dgm:spPr/>
      <dgm:t>
        <a:bodyPr/>
        <a:lstStyle/>
        <a:p>
          <a:endParaRPr lang="en-US"/>
        </a:p>
      </dgm:t>
    </dgm:pt>
    <dgm:pt modelId="{B947B5EA-D44C-4146-872C-200BE1D1FF5A}">
      <dgm:prSet phldrT="[Text]"/>
      <dgm:spPr/>
      <dgm:t>
        <a:bodyPr/>
        <a:lstStyle/>
        <a:p>
          <a:r>
            <a:rPr lang="en-US" dirty="0"/>
            <a:t>OPPORTUNITIES</a:t>
          </a:r>
        </a:p>
      </dgm:t>
    </dgm:pt>
    <dgm:pt modelId="{E110A2C0-8464-428C-A282-43E23517EEAC}" type="parTrans" cxnId="{EBA164E7-C50F-412B-B122-E642474401CD}">
      <dgm:prSet/>
      <dgm:spPr/>
      <dgm:t>
        <a:bodyPr/>
        <a:lstStyle/>
        <a:p>
          <a:endParaRPr lang="en-US"/>
        </a:p>
      </dgm:t>
    </dgm:pt>
    <dgm:pt modelId="{96B26716-B790-44DF-9B9B-F2BEB25E97C3}" type="sibTrans" cxnId="{EBA164E7-C50F-412B-B122-E642474401CD}">
      <dgm:prSet/>
      <dgm:spPr/>
      <dgm:t>
        <a:bodyPr/>
        <a:lstStyle/>
        <a:p>
          <a:endParaRPr lang="en-US"/>
        </a:p>
      </dgm:t>
    </dgm:pt>
    <dgm:pt modelId="{FCF835D3-4DCE-4A1B-BABA-A7997D6D1278}">
      <dgm:prSet phldrT="[Text]"/>
      <dgm:spPr/>
      <dgm:t>
        <a:bodyPr/>
        <a:lstStyle/>
        <a:p>
          <a:r>
            <a:rPr lang="en-US" dirty="0"/>
            <a:t>THRETS</a:t>
          </a:r>
        </a:p>
      </dgm:t>
    </dgm:pt>
    <dgm:pt modelId="{5CDFE5B1-07EC-4177-8FB0-8A0243B9230D}" type="parTrans" cxnId="{47BBAB7A-2C18-4FB1-8FC6-26D7EA641CD3}">
      <dgm:prSet/>
      <dgm:spPr/>
      <dgm:t>
        <a:bodyPr/>
        <a:lstStyle/>
        <a:p>
          <a:endParaRPr lang="en-US"/>
        </a:p>
      </dgm:t>
    </dgm:pt>
    <dgm:pt modelId="{E9670224-3870-4C47-91DF-25E29CA83401}" type="sibTrans" cxnId="{47BBAB7A-2C18-4FB1-8FC6-26D7EA641CD3}">
      <dgm:prSet/>
      <dgm:spPr/>
      <dgm:t>
        <a:bodyPr/>
        <a:lstStyle/>
        <a:p>
          <a:endParaRPr lang="en-US"/>
        </a:p>
      </dgm:t>
    </dgm:pt>
    <dgm:pt modelId="{2C981CAB-18F9-4BC6-A92D-3BA60AE21C0E}">
      <dgm:prSet phldrT="[Text]"/>
      <dgm:spPr/>
      <dgm:t>
        <a:bodyPr/>
        <a:lstStyle/>
        <a:p>
          <a:r>
            <a:rPr lang="en-US" dirty="0"/>
            <a:t>STRENGTH</a:t>
          </a:r>
        </a:p>
      </dgm:t>
    </dgm:pt>
    <dgm:pt modelId="{65FE2EF2-8A36-4378-B432-653BE34CD5C9}" type="parTrans" cxnId="{F47CA490-1091-4824-AC41-65EDCA9ADB18}">
      <dgm:prSet/>
      <dgm:spPr/>
      <dgm:t>
        <a:bodyPr/>
        <a:lstStyle/>
        <a:p>
          <a:endParaRPr lang="en-US"/>
        </a:p>
      </dgm:t>
    </dgm:pt>
    <dgm:pt modelId="{A32E446F-A347-40A7-9726-F696F2675CF8}" type="sibTrans" cxnId="{F47CA490-1091-4824-AC41-65EDCA9ADB18}">
      <dgm:prSet/>
      <dgm:spPr/>
      <dgm:t>
        <a:bodyPr/>
        <a:lstStyle/>
        <a:p>
          <a:endParaRPr lang="en-US"/>
        </a:p>
      </dgm:t>
    </dgm:pt>
    <dgm:pt modelId="{56A79A8C-CF9B-45E2-A07C-50544BEA92C6}">
      <dgm:prSet/>
      <dgm:spPr/>
    </dgm:pt>
    <dgm:pt modelId="{47C29331-6A65-4AC0-8F88-F3CD46FD82D2}" type="parTrans" cxnId="{9B02043F-951B-408C-89C7-8A98D23E1871}">
      <dgm:prSet/>
      <dgm:spPr/>
      <dgm:t>
        <a:bodyPr/>
        <a:lstStyle/>
        <a:p>
          <a:endParaRPr lang="en-US"/>
        </a:p>
      </dgm:t>
    </dgm:pt>
    <dgm:pt modelId="{E834D8E0-1378-49AB-9CEE-5CCF52C84000}" type="sibTrans" cxnId="{9B02043F-951B-408C-89C7-8A98D23E1871}">
      <dgm:prSet/>
      <dgm:spPr/>
      <dgm:t>
        <a:bodyPr/>
        <a:lstStyle/>
        <a:p>
          <a:endParaRPr lang="en-US"/>
        </a:p>
      </dgm:t>
    </dgm:pt>
    <dgm:pt modelId="{D2363973-9EE4-4A6C-AF86-1DA9C13342F2}" type="pres">
      <dgm:prSet presAssocID="{2C795C9F-6ECC-4666-894E-D36FD21CBB4C}" presName="composite" presStyleCnt="0">
        <dgm:presLayoutVars>
          <dgm:chMax val="1"/>
          <dgm:dir/>
          <dgm:resizeHandles val="exact"/>
        </dgm:presLayoutVars>
      </dgm:prSet>
      <dgm:spPr/>
    </dgm:pt>
    <dgm:pt modelId="{E79351D0-A770-444E-8C21-CCE405EC17E3}" type="pres">
      <dgm:prSet presAssocID="{2C795C9F-6ECC-4666-894E-D36FD21CBB4C}" presName="radial" presStyleCnt="0">
        <dgm:presLayoutVars>
          <dgm:animLvl val="ctr"/>
        </dgm:presLayoutVars>
      </dgm:prSet>
      <dgm:spPr/>
    </dgm:pt>
    <dgm:pt modelId="{CF608B84-A6A4-49EB-92BD-9987A61D054A}" type="pres">
      <dgm:prSet presAssocID="{21110155-2DB9-4327-8E27-A6E851DC7C55}" presName="centerShape" presStyleLbl="vennNode1" presStyleIdx="0" presStyleCnt="5" custLinFactNeighborX="1723" custLinFactNeighborY="-656"/>
      <dgm:spPr/>
    </dgm:pt>
    <dgm:pt modelId="{5CCBBDC6-14F6-418E-9D28-15B9A93DFE34}" type="pres">
      <dgm:prSet presAssocID="{445FCAA3-E100-4DF9-9199-2C345693096C}" presName="node" presStyleLbl="vennNode1" presStyleIdx="1" presStyleCnt="5">
        <dgm:presLayoutVars>
          <dgm:bulletEnabled val="1"/>
        </dgm:presLayoutVars>
      </dgm:prSet>
      <dgm:spPr/>
    </dgm:pt>
    <dgm:pt modelId="{FD0F1181-DB96-42AE-A5CB-3979FF88BD45}" type="pres">
      <dgm:prSet presAssocID="{B947B5EA-D44C-4146-872C-200BE1D1FF5A}" presName="node" presStyleLbl="vennNode1" presStyleIdx="2" presStyleCnt="5">
        <dgm:presLayoutVars>
          <dgm:bulletEnabled val="1"/>
        </dgm:presLayoutVars>
      </dgm:prSet>
      <dgm:spPr/>
    </dgm:pt>
    <dgm:pt modelId="{75A19257-2C31-47F0-8540-71CEEEB76624}" type="pres">
      <dgm:prSet presAssocID="{FCF835D3-4DCE-4A1B-BABA-A7997D6D1278}" presName="node" presStyleLbl="vennNode1" presStyleIdx="3" presStyleCnt="5">
        <dgm:presLayoutVars>
          <dgm:bulletEnabled val="1"/>
        </dgm:presLayoutVars>
      </dgm:prSet>
      <dgm:spPr/>
    </dgm:pt>
    <dgm:pt modelId="{14DDAA9F-3F65-4014-A3CF-19A93CB2242E}" type="pres">
      <dgm:prSet presAssocID="{2C981CAB-18F9-4BC6-A92D-3BA60AE21C0E}" presName="node" presStyleLbl="vennNode1" presStyleIdx="4" presStyleCnt="5">
        <dgm:presLayoutVars>
          <dgm:bulletEnabled val="1"/>
        </dgm:presLayoutVars>
      </dgm:prSet>
      <dgm:spPr/>
    </dgm:pt>
  </dgm:ptLst>
  <dgm:cxnLst>
    <dgm:cxn modelId="{37CA0F07-8A6D-4523-87BD-82F788CB8552}" srcId="{2C795C9F-6ECC-4666-894E-D36FD21CBB4C}" destId="{21110155-2DB9-4327-8E27-A6E851DC7C55}" srcOrd="0" destOrd="0" parTransId="{C84BEB1E-1BB0-4ADE-BCAE-D20DDD04FAB7}" sibTransId="{76EFC484-BD81-4572-A581-3C134B951EEC}"/>
    <dgm:cxn modelId="{9A007908-BA05-47FA-A4DB-BA1883FF2329}" srcId="{21110155-2DB9-4327-8E27-A6E851DC7C55}" destId="{445FCAA3-E100-4DF9-9199-2C345693096C}" srcOrd="0" destOrd="0" parTransId="{4CC1E7AC-4CD3-4E94-8A77-BFBC25248664}" sibTransId="{4A89082E-38DD-429E-8F03-66A2B8AB4AEB}"/>
    <dgm:cxn modelId="{A9F50723-EDA9-4467-882C-D2E65A3B5C85}" type="presOf" srcId="{B947B5EA-D44C-4146-872C-200BE1D1FF5A}" destId="{FD0F1181-DB96-42AE-A5CB-3979FF88BD45}" srcOrd="0" destOrd="0" presId="urn:microsoft.com/office/officeart/2005/8/layout/radial3"/>
    <dgm:cxn modelId="{9B02043F-951B-408C-89C7-8A98D23E1871}" srcId="{2C795C9F-6ECC-4666-894E-D36FD21CBB4C}" destId="{56A79A8C-CF9B-45E2-A07C-50544BEA92C6}" srcOrd="1" destOrd="0" parTransId="{47C29331-6A65-4AC0-8F88-F3CD46FD82D2}" sibTransId="{E834D8E0-1378-49AB-9CEE-5CCF52C84000}"/>
    <dgm:cxn modelId="{AF83A55F-70F6-4832-B77C-7DFD9F00CB5E}" type="presOf" srcId="{2C795C9F-6ECC-4666-894E-D36FD21CBB4C}" destId="{D2363973-9EE4-4A6C-AF86-1DA9C13342F2}" srcOrd="0" destOrd="0" presId="urn:microsoft.com/office/officeart/2005/8/layout/radial3"/>
    <dgm:cxn modelId="{EC30CD68-0659-4863-983B-1140FB1D0614}" type="presOf" srcId="{FCF835D3-4DCE-4A1B-BABA-A7997D6D1278}" destId="{75A19257-2C31-47F0-8540-71CEEEB76624}" srcOrd="0" destOrd="0" presId="urn:microsoft.com/office/officeart/2005/8/layout/radial3"/>
    <dgm:cxn modelId="{47BBAB7A-2C18-4FB1-8FC6-26D7EA641CD3}" srcId="{21110155-2DB9-4327-8E27-A6E851DC7C55}" destId="{FCF835D3-4DCE-4A1B-BABA-A7997D6D1278}" srcOrd="2" destOrd="0" parTransId="{5CDFE5B1-07EC-4177-8FB0-8A0243B9230D}" sibTransId="{E9670224-3870-4C47-91DF-25E29CA83401}"/>
    <dgm:cxn modelId="{F47CA490-1091-4824-AC41-65EDCA9ADB18}" srcId="{21110155-2DB9-4327-8E27-A6E851DC7C55}" destId="{2C981CAB-18F9-4BC6-A92D-3BA60AE21C0E}" srcOrd="3" destOrd="0" parTransId="{65FE2EF2-8A36-4378-B432-653BE34CD5C9}" sibTransId="{A32E446F-A347-40A7-9726-F696F2675CF8}"/>
    <dgm:cxn modelId="{6833E0B6-C4D0-4B0B-A1C8-A09B8C0BF115}" type="presOf" srcId="{21110155-2DB9-4327-8E27-A6E851DC7C55}" destId="{CF608B84-A6A4-49EB-92BD-9987A61D054A}" srcOrd="0" destOrd="0" presId="urn:microsoft.com/office/officeart/2005/8/layout/radial3"/>
    <dgm:cxn modelId="{97B60CC5-9A0F-4A2C-B0B1-545EF40470AA}" type="presOf" srcId="{2C981CAB-18F9-4BC6-A92D-3BA60AE21C0E}" destId="{14DDAA9F-3F65-4014-A3CF-19A93CB2242E}" srcOrd="0" destOrd="0" presId="urn:microsoft.com/office/officeart/2005/8/layout/radial3"/>
    <dgm:cxn modelId="{EBA164E7-C50F-412B-B122-E642474401CD}" srcId="{21110155-2DB9-4327-8E27-A6E851DC7C55}" destId="{B947B5EA-D44C-4146-872C-200BE1D1FF5A}" srcOrd="1" destOrd="0" parTransId="{E110A2C0-8464-428C-A282-43E23517EEAC}" sibTransId="{96B26716-B790-44DF-9B9B-F2BEB25E97C3}"/>
    <dgm:cxn modelId="{1E4375E8-F486-427E-A6CD-85D874B8438F}" type="presOf" srcId="{445FCAA3-E100-4DF9-9199-2C345693096C}" destId="{5CCBBDC6-14F6-418E-9D28-15B9A93DFE34}" srcOrd="0" destOrd="0" presId="urn:microsoft.com/office/officeart/2005/8/layout/radial3"/>
    <dgm:cxn modelId="{2FF8321B-6E32-49B0-B34F-C070AB77628B}" type="presParOf" srcId="{D2363973-9EE4-4A6C-AF86-1DA9C13342F2}" destId="{E79351D0-A770-444E-8C21-CCE405EC17E3}" srcOrd="0" destOrd="0" presId="urn:microsoft.com/office/officeart/2005/8/layout/radial3"/>
    <dgm:cxn modelId="{E1A21BDA-31BC-4D8F-9110-45820C8D8CDA}" type="presParOf" srcId="{E79351D0-A770-444E-8C21-CCE405EC17E3}" destId="{CF608B84-A6A4-49EB-92BD-9987A61D054A}" srcOrd="0" destOrd="0" presId="urn:microsoft.com/office/officeart/2005/8/layout/radial3"/>
    <dgm:cxn modelId="{DA9D7BF9-4F1F-4148-A0A9-839ABE370202}" type="presParOf" srcId="{E79351D0-A770-444E-8C21-CCE405EC17E3}" destId="{5CCBBDC6-14F6-418E-9D28-15B9A93DFE34}" srcOrd="1" destOrd="0" presId="urn:microsoft.com/office/officeart/2005/8/layout/radial3"/>
    <dgm:cxn modelId="{61D2DC86-039F-40D6-8E94-58D679EF82A3}" type="presParOf" srcId="{E79351D0-A770-444E-8C21-CCE405EC17E3}" destId="{FD0F1181-DB96-42AE-A5CB-3979FF88BD45}" srcOrd="2" destOrd="0" presId="urn:microsoft.com/office/officeart/2005/8/layout/radial3"/>
    <dgm:cxn modelId="{4D6B8EC1-71D9-4631-86DE-F043E1964747}" type="presParOf" srcId="{E79351D0-A770-444E-8C21-CCE405EC17E3}" destId="{75A19257-2C31-47F0-8540-71CEEEB76624}" srcOrd="3" destOrd="0" presId="urn:microsoft.com/office/officeart/2005/8/layout/radial3"/>
    <dgm:cxn modelId="{9A2597F3-20BA-44AE-90F8-28A15D45FF8E}" type="presParOf" srcId="{E79351D0-A770-444E-8C21-CCE405EC17E3}" destId="{14DDAA9F-3F65-4014-A3CF-19A93CB2242E}"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b="1" dirty="0"/>
            <a:t>Advertising</a:t>
          </a:r>
          <a:endParaRPr lang="en-US" dirty="0"/>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custT="1"/>
      <dgm:spPr/>
      <dgm:t>
        <a:bodyPr/>
        <a:lstStyle/>
        <a:p>
          <a:pPr>
            <a:lnSpc>
              <a:spcPct val="100000"/>
            </a:lnSpc>
          </a:pPr>
          <a:r>
            <a:rPr lang="en-US" sz="2400" b="1" dirty="0"/>
            <a:t>Sales Promotion </a:t>
          </a:r>
          <a:endParaRPr lang="en-US" sz="2400" dirty="0"/>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b="1" dirty="0"/>
            <a:t>Public Relation </a:t>
          </a:r>
          <a:endParaRPr lang="en-US" dirty="0"/>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NeighborX="-421" custLinFactNeighborY="2597"/>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custScaleX="100323">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ln>
          <a:noFill/>
        </a:ln>
      </dgm:spPr>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custLinFactNeighborY="4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pt>
  </dgm:ptLst>
  <dgm:cxnLst>
    <dgm:cxn modelId="{B7CE7116-0D68-4E90-AA49-C97B6B372915}" srcId="{53001724-5C5A-402A-B907-ECA89FAFA97F}" destId="{F7214975-5AC4-4CF8-9015-322498751A8A}" srcOrd="2"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127F46-AFC3-45A3-A22A-7EB8D40573C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C800FEA-2CA1-46D7-9DD0-D06BA35D410E}">
      <dgm:prSet phldrT="[Text]" custT="1"/>
      <dgm:spPr>
        <a:solidFill>
          <a:srgbClr val="FFFFFF"/>
        </a:solidFill>
      </dgm:spPr>
      <dgm:t>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000" dirty="0">
              <a:solidFill>
                <a:schemeClr val="accent6">
                  <a:lumMod val="50000"/>
                </a:schemeClr>
              </a:solidFill>
            </a:rPr>
            <a:t>Traditional Media:</a:t>
          </a:r>
        </a:p>
        <a:p>
          <a:pPr marL="0" marR="0" indent="0" algn="just" defTabSz="914400" eaLnBrk="1" fontAlgn="auto" latinLnBrk="0" hangingPunct="1">
            <a:lnSpc>
              <a:spcPct val="100000"/>
            </a:lnSpc>
            <a:spcBef>
              <a:spcPts val="0"/>
            </a:spcBef>
            <a:spcAft>
              <a:spcPts val="0"/>
            </a:spcAft>
            <a:buClrTx/>
            <a:buSzTx/>
            <a:buFontTx/>
            <a:buNone/>
            <a:tabLst/>
            <a:defRPr/>
          </a:pPr>
          <a:r>
            <a:rPr lang="en-US" sz="2000" dirty="0">
              <a:solidFill>
                <a:schemeClr val="tx1"/>
              </a:solidFill>
            </a:rPr>
            <a:t>     </a:t>
          </a:r>
          <a:r>
            <a:rPr lang="en-US" sz="2000" dirty="0">
              <a:solidFill>
                <a:schemeClr val="accent1">
                  <a:lumMod val="75000"/>
                </a:schemeClr>
              </a:solidFill>
            </a:rPr>
            <a:t>Print Advertising</a:t>
          </a:r>
        </a:p>
        <a:p>
          <a:pPr marL="0" indent="0" algn="just" defTabSz="914400">
            <a:lnSpc>
              <a:spcPct val="100000"/>
            </a:lnSpc>
            <a:spcBef>
              <a:spcPts val="0"/>
            </a:spcBef>
            <a:spcAft>
              <a:spcPts val="0"/>
            </a:spcAft>
            <a:buNone/>
          </a:pPr>
          <a:r>
            <a:rPr lang="en-US" sz="2000" dirty="0">
              <a:solidFill>
                <a:schemeClr val="accent1">
                  <a:lumMod val="75000"/>
                </a:schemeClr>
              </a:solidFill>
            </a:rPr>
            <a:t>     Television</a:t>
          </a:r>
          <a:endParaRPr lang="en-US" sz="2000" b="0" dirty="0">
            <a:solidFill>
              <a:schemeClr val="accent1">
                <a:lumMod val="75000"/>
              </a:schemeClr>
            </a:solidFill>
          </a:endParaRPr>
        </a:p>
      </dgm:t>
    </dgm:pt>
    <dgm:pt modelId="{8AAFF01D-5942-45DD-8FC0-96C23DFFC4F9}" type="parTrans" cxnId="{5DAF1599-B978-4C69-901F-74E2A577F0F5}">
      <dgm:prSet/>
      <dgm:spPr/>
      <dgm:t>
        <a:bodyPr/>
        <a:lstStyle/>
        <a:p>
          <a:endParaRPr lang="en-US"/>
        </a:p>
      </dgm:t>
    </dgm:pt>
    <dgm:pt modelId="{4DA2DD94-0EF8-46D0-AEBE-630372A1B216}" type="sibTrans" cxnId="{5DAF1599-B978-4C69-901F-74E2A577F0F5}">
      <dgm:prSet/>
      <dgm:spPr/>
      <dgm:t>
        <a:bodyPr/>
        <a:lstStyle/>
        <a:p>
          <a:endParaRPr lang="en-US"/>
        </a:p>
      </dgm:t>
    </dgm:pt>
    <dgm:pt modelId="{7DB31307-2C7D-482E-BC16-416992335986}">
      <dgm:prSet phldrT="[Text]" custT="1"/>
      <dgm:spPr>
        <a:solidFill>
          <a:srgbClr val="FFFFFF"/>
        </a:solidFill>
      </dgm:spPr>
      <dgm:t>
        <a:bodyPr/>
        <a:lstStyle/>
        <a:p>
          <a:r>
            <a:rPr lang="en-US" sz="2000" dirty="0">
              <a:solidFill>
                <a:schemeClr val="accent6">
                  <a:lumMod val="50000"/>
                </a:schemeClr>
              </a:solidFill>
            </a:rPr>
            <a:t>Digital Media:</a:t>
          </a:r>
        </a:p>
        <a:p>
          <a:r>
            <a:rPr lang="en-US" sz="1800" dirty="0">
              <a:solidFill>
                <a:schemeClr val="tx1"/>
              </a:solidFill>
            </a:rPr>
            <a:t>   </a:t>
          </a:r>
          <a:r>
            <a:rPr lang="en-US" sz="1800" dirty="0">
              <a:solidFill>
                <a:schemeClr val="accent1">
                  <a:lumMod val="75000"/>
                </a:schemeClr>
              </a:solidFill>
            </a:rPr>
            <a:t>Social Media Advertising</a:t>
          </a:r>
        </a:p>
        <a:p>
          <a:r>
            <a:rPr lang="en-US" sz="1800" dirty="0">
              <a:solidFill>
                <a:schemeClr val="accent1">
                  <a:lumMod val="75000"/>
                </a:schemeClr>
              </a:solidFill>
            </a:rPr>
            <a:t>   Google Ads or Digital Ads</a:t>
          </a:r>
        </a:p>
        <a:p>
          <a:r>
            <a:rPr lang="en-US" sz="1800" dirty="0">
              <a:solidFill>
                <a:schemeClr val="accent1">
                  <a:lumMod val="75000"/>
                </a:schemeClr>
              </a:solidFill>
            </a:rPr>
            <a:t>   Outdoor Advertising</a:t>
          </a:r>
          <a:endParaRPr lang="en-US" sz="1600" dirty="0">
            <a:solidFill>
              <a:schemeClr val="accent1">
                <a:lumMod val="75000"/>
              </a:schemeClr>
            </a:solidFill>
          </a:endParaRPr>
        </a:p>
      </dgm:t>
    </dgm:pt>
    <dgm:pt modelId="{6FA65339-3336-41C9-9A78-B3B5A2D01041}" type="parTrans" cxnId="{F81B3015-941A-4980-B16C-BBA45A2E6E85}">
      <dgm:prSet/>
      <dgm:spPr/>
      <dgm:t>
        <a:bodyPr/>
        <a:lstStyle/>
        <a:p>
          <a:endParaRPr lang="en-US"/>
        </a:p>
      </dgm:t>
    </dgm:pt>
    <dgm:pt modelId="{4CC6D955-329E-4BFF-BB6C-598E36B5673A}" type="sibTrans" cxnId="{F81B3015-941A-4980-B16C-BBA45A2E6E85}">
      <dgm:prSet/>
      <dgm:spPr/>
      <dgm:t>
        <a:bodyPr/>
        <a:lstStyle/>
        <a:p>
          <a:endParaRPr lang="en-US"/>
        </a:p>
      </dgm:t>
    </dgm:pt>
    <dgm:pt modelId="{10BB47FF-FFB9-4F96-8E20-5539F59A55B0}" type="pres">
      <dgm:prSet presAssocID="{FA127F46-AFC3-45A3-A22A-7EB8D40573C2}" presName="Name0" presStyleCnt="0">
        <dgm:presLayoutVars>
          <dgm:chMax val="7"/>
          <dgm:chPref val="7"/>
          <dgm:dir/>
        </dgm:presLayoutVars>
      </dgm:prSet>
      <dgm:spPr/>
    </dgm:pt>
    <dgm:pt modelId="{31B258E1-E3EC-4C08-99DA-E1AC2D37EE99}" type="pres">
      <dgm:prSet presAssocID="{FA127F46-AFC3-45A3-A22A-7EB8D40573C2}" presName="Name1" presStyleCnt="0"/>
      <dgm:spPr/>
    </dgm:pt>
    <dgm:pt modelId="{8245CC5F-5D73-4339-96CA-EFD6F2C8D72C}" type="pres">
      <dgm:prSet presAssocID="{FA127F46-AFC3-45A3-A22A-7EB8D40573C2}" presName="cycle" presStyleCnt="0"/>
      <dgm:spPr/>
    </dgm:pt>
    <dgm:pt modelId="{F7E0A36E-6706-4D60-B823-524D54114430}" type="pres">
      <dgm:prSet presAssocID="{FA127F46-AFC3-45A3-A22A-7EB8D40573C2}" presName="srcNode" presStyleLbl="node1" presStyleIdx="0" presStyleCnt="2"/>
      <dgm:spPr/>
    </dgm:pt>
    <dgm:pt modelId="{EFB450BB-7C08-4072-819E-11AF882D2A7C}" type="pres">
      <dgm:prSet presAssocID="{FA127F46-AFC3-45A3-A22A-7EB8D40573C2}" presName="conn" presStyleLbl="parChTrans1D2" presStyleIdx="0" presStyleCnt="1"/>
      <dgm:spPr/>
    </dgm:pt>
    <dgm:pt modelId="{531CFD05-7C18-4100-8856-EB4C0C09B110}" type="pres">
      <dgm:prSet presAssocID="{FA127F46-AFC3-45A3-A22A-7EB8D40573C2}" presName="extraNode" presStyleLbl="node1" presStyleIdx="0" presStyleCnt="2"/>
      <dgm:spPr/>
    </dgm:pt>
    <dgm:pt modelId="{4C5285B2-68D5-4BDE-9636-9D2ADCBAC17F}" type="pres">
      <dgm:prSet presAssocID="{FA127F46-AFC3-45A3-A22A-7EB8D40573C2}" presName="dstNode" presStyleLbl="node1" presStyleIdx="0" presStyleCnt="2"/>
      <dgm:spPr/>
    </dgm:pt>
    <dgm:pt modelId="{D1F9B067-A53D-4FD1-B191-FC866D61383B}" type="pres">
      <dgm:prSet presAssocID="{7C800FEA-2CA1-46D7-9DD0-D06BA35D410E}" presName="text_1" presStyleLbl="node1" presStyleIdx="0" presStyleCnt="2" custScaleX="102632" custLinFactNeighborX="79" custLinFactNeighborY="-1295">
        <dgm:presLayoutVars>
          <dgm:bulletEnabled val="1"/>
        </dgm:presLayoutVars>
      </dgm:prSet>
      <dgm:spPr/>
    </dgm:pt>
    <dgm:pt modelId="{E00097F7-BB92-46C9-A4BF-08DDB09A67B4}" type="pres">
      <dgm:prSet presAssocID="{7C800FEA-2CA1-46D7-9DD0-D06BA35D410E}" presName="accent_1" presStyleCnt="0"/>
      <dgm:spPr/>
    </dgm:pt>
    <dgm:pt modelId="{F556469B-B049-45AE-98BA-D8491C371B36}" type="pres">
      <dgm:prSet presAssocID="{7C800FEA-2CA1-46D7-9DD0-D06BA35D410E}" presName="accentRepeatNode" presStyleLbl="solidFgAcc1" presStyleIdx="0" presStyleCnt="2" custLinFactNeighborX="-1477" custLinFactNeighborY="-1917"/>
      <dgm:spPr/>
    </dgm:pt>
    <dgm:pt modelId="{138AB676-CF2A-4E68-A2A9-F9BF8E51CED7}" type="pres">
      <dgm:prSet presAssocID="{7DB31307-2C7D-482E-BC16-416992335986}" presName="text_2" presStyleLbl="node1" presStyleIdx="1" presStyleCnt="2" custScaleY="150030" custLinFactNeighborX="1542" custLinFactNeighborY="-696">
        <dgm:presLayoutVars>
          <dgm:bulletEnabled val="1"/>
        </dgm:presLayoutVars>
      </dgm:prSet>
      <dgm:spPr/>
    </dgm:pt>
    <dgm:pt modelId="{2A8A5B3D-CED6-49CA-9FB0-D33AC0EC28FB}" type="pres">
      <dgm:prSet presAssocID="{7DB31307-2C7D-482E-BC16-416992335986}" presName="accent_2" presStyleCnt="0"/>
      <dgm:spPr/>
    </dgm:pt>
    <dgm:pt modelId="{37E64CB1-4D7C-408D-BF51-AF562ED5DD16}" type="pres">
      <dgm:prSet presAssocID="{7DB31307-2C7D-482E-BC16-416992335986}" presName="accentRepeatNode" presStyleLbl="solidFgAcc1" presStyleIdx="1" presStyleCnt="2"/>
      <dgm:spPr/>
    </dgm:pt>
  </dgm:ptLst>
  <dgm:cxnLst>
    <dgm:cxn modelId="{302EF10D-2668-44F1-9C4A-E550D59D7E5E}" type="presOf" srcId="{4DA2DD94-0EF8-46D0-AEBE-630372A1B216}" destId="{EFB450BB-7C08-4072-819E-11AF882D2A7C}" srcOrd="0" destOrd="0" presId="urn:microsoft.com/office/officeart/2008/layout/VerticalCurvedList"/>
    <dgm:cxn modelId="{F81B3015-941A-4980-B16C-BBA45A2E6E85}" srcId="{FA127F46-AFC3-45A3-A22A-7EB8D40573C2}" destId="{7DB31307-2C7D-482E-BC16-416992335986}" srcOrd="1" destOrd="0" parTransId="{6FA65339-3336-41C9-9A78-B3B5A2D01041}" sibTransId="{4CC6D955-329E-4BFF-BB6C-598E36B5673A}"/>
    <dgm:cxn modelId="{1F9E607B-F927-4627-BB71-2244F747EDDD}" type="presOf" srcId="{FA127F46-AFC3-45A3-A22A-7EB8D40573C2}" destId="{10BB47FF-FFB9-4F96-8E20-5539F59A55B0}" srcOrd="0" destOrd="0" presId="urn:microsoft.com/office/officeart/2008/layout/VerticalCurvedList"/>
    <dgm:cxn modelId="{5DAF1599-B978-4C69-901F-74E2A577F0F5}" srcId="{FA127F46-AFC3-45A3-A22A-7EB8D40573C2}" destId="{7C800FEA-2CA1-46D7-9DD0-D06BA35D410E}" srcOrd="0" destOrd="0" parTransId="{8AAFF01D-5942-45DD-8FC0-96C23DFFC4F9}" sibTransId="{4DA2DD94-0EF8-46D0-AEBE-630372A1B216}"/>
    <dgm:cxn modelId="{1928F0A5-B223-4538-81FA-04FE51F4A5A0}" type="presOf" srcId="{7DB31307-2C7D-482E-BC16-416992335986}" destId="{138AB676-CF2A-4E68-A2A9-F9BF8E51CED7}" srcOrd="0" destOrd="0" presId="urn:microsoft.com/office/officeart/2008/layout/VerticalCurvedList"/>
    <dgm:cxn modelId="{ED6B63BB-E47D-4C8E-A228-C1368FF53FF7}" type="presOf" srcId="{7C800FEA-2CA1-46D7-9DD0-D06BA35D410E}" destId="{D1F9B067-A53D-4FD1-B191-FC866D61383B}" srcOrd="0" destOrd="0" presId="urn:microsoft.com/office/officeart/2008/layout/VerticalCurvedList"/>
    <dgm:cxn modelId="{F7D03C3E-2C11-4A1C-8AC6-10075FAAF2F2}" type="presParOf" srcId="{10BB47FF-FFB9-4F96-8E20-5539F59A55B0}" destId="{31B258E1-E3EC-4C08-99DA-E1AC2D37EE99}" srcOrd="0" destOrd="0" presId="urn:microsoft.com/office/officeart/2008/layout/VerticalCurvedList"/>
    <dgm:cxn modelId="{F319E61B-87E6-4137-A9A9-14EF54BED4B8}" type="presParOf" srcId="{31B258E1-E3EC-4C08-99DA-E1AC2D37EE99}" destId="{8245CC5F-5D73-4339-96CA-EFD6F2C8D72C}" srcOrd="0" destOrd="0" presId="urn:microsoft.com/office/officeart/2008/layout/VerticalCurvedList"/>
    <dgm:cxn modelId="{071E19C4-987A-43B7-98DE-43FA9F501180}" type="presParOf" srcId="{8245CC5F-5D73-4339-96CA-EFD6F2C8D72C}" destId="{F7E0A36E-6706-4D60-B823-524D54114430}" srcOrd="0" destOrd="0" presId="urn:microsoft.com/office/officeart/2008/layout/VerticalCurvedList"/>
    <dgm:cxn modelId="{48B41C12-BB4E-4A6F-AFE4-E364C78E33CC}" type="presParOf" srcId="{8245CC5F-5D73-4339-96CA-EFD6F2C8D72C}" destId="{EFB450BB-7C08-4072-819E-11AF882D2A7C}" srcOrd="1" destOrd="0" presId="urn:microsoft.com/office/officeart/2008/layout/VerticalCurvedList"/>
    <dgm:cxn modelId="{ECBC30F9-67AA-4ADF-8879-4071092244A1}" type="presParOf" srcId="{8245CC5F-5D73-4339-96CA-EFD6F2C8D72C}" destId="{531CFD05-7C18-4100-8856-EB4C0C09B110}" srcOrd="2" destOrd="0" presId="urn:microsoft.com/office/officeart/2008/layout/VerticalCurvedList"/>
    <dgm:cxn modelId="{291EDEED-8AD3-4E2B-992F-05CD61955ADF}" type="presParOf" srcId="{8245CC5F-5D73-4339-96CA-EFD6F2C8D72C}" destId="{4C5285B2-68D5-4BDE-9636-9D2ADCBAC17F}" srcOrd="3" destOrd="0" presId="urn:microsoft.com/office/officeart/2008/layout/VerticalCurvedList"/>
    <dgm:cxn modelId="{81F678E3-8952-4604-8790-9109C473FED2}" type="presParOf" srcId="{31B258E1-E3EC-4C08-99DA-E1AC2D37EE99}" destId="{D1F9B067-A53D-4FD1-B191-FC866D61383B}" srcOrd="1" destOrd="0" presId="urn:microsoft.com/office/officeart/2008/layout/VerticalCurvedList"/>
    <dgm:cxn modelId="{4F5D2EA3-9365-4DBA-BE60-139FC5CFEC2C}" type="presParOf" srcId="{31B258E1-E3EC-4C08-99DA-E1AC2D37EE99}" destId="{E00097F7-BB92-46C9-A4BF-08DDB09A67B4}" srcOrd="2" destOrd="0" presId="urn:microsoft.com/office/officeart/2008/layout/VerticalCurvedList"/>
    <dgm:cxn modelId="{47133238-8EA1-400A-95CA-9634B2242709}" type="presParOf" srcId="{E00097F7-BB92-46C9-A4BF-08DDB09A67B4}" destId="{F556469B-B049-45AE-98BA-D8491C371B36}" srcOrd="0" destOrd="0" presId="urn:microsoft.com/office/officeart/2008/layout/VerticalCurvedList"/>
    <dgm:cxn modelId="{379EA84B-BBA1-406A-9BAB-8E3CA4E94888}" type="presParOf" srcId="{31B258E1-E3EC-4C08-99DA-E1AC2D37EE99}" destId="{138AB676-CF2A-4E68-A2A9-F9BF8E51CED7}" srcOrd="3" destOrd="0" presId="urn:microsoft.com/office/officeart/2008/layout/VerticalCurvedList"/>
    <dgm:cxn modelId="{A2CEB178-0406-4179-9F31-BE335E62730D}" type="presParOf" srcId="{31B258E1-E3EC-4C08-99DA-E1AC2D37EE99}" destId="{2A8A5B3D-CED6-49CA-9FB0-D33AC0EC28FB}" srcOrd="4" destOrd="0" presId="urn:microsoft.com/office/officeart/2008/layout/VerticalCurvedList"/>
    <dgm:cxn modelId="{EACE248F-DEC7-4996-86F7-A80D9AA46330}" type="presParOf" srcId="{2A8A5B3D-CED6-49CA-9FB0-D33AC0EC28FB}" destId="{37E64CB1-4D7C-408D-BF51-AF562ED5DD1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08B84-A6A4-49EB-92BD-9987A61D054A}">
      <dsp:nvSpPr>
        <dsp:cNvPr id="0" name=""/>
        <dsp:cNvSpPr/>
      </dsp:nvSpPr>
      <dsp:spPr>
        <a:xfrm>
          <a:off x="3782365" y="1273605"/>
          <a:ext cx="3241845" cy="3241845"/>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kern="1200" dirty="0"/>
            <a:t>SWOT ANALYSIS</a:t>
          </a:r>
        </a:p>
      </dsp:txBody>
      <dsp:txXfrm>
        <a:off x="4257122" y="1748362"/>
        <a:ext cx="2292331" cy="2292331"/>
      </dsp:txXfrm>
    </dsp:sp>
    <dsp:sp modelId="{5CCBBDC6-14F6-418E-9D28-15B9A93DFE34}">
      <dsp:nvSpPr>
        <dsp:cNvPr id="0" name=""/>
        <dsp:cNvSpPr/>
      </dsp:nvSpPr>
      <dsp:spPr>
        <a:xfrm>
          <a:off x="4520075" y="578"/>
          <a:ext cx="1620922" cy="162092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WEAKNESS</a:t>
          </a:r>
        </a:p>
      </dsp:txBody>
      <dsp:txXfrm>
        <a:off x="4757454" y="237957"/>
        <a:ext cx="1146164" cy="1146164"/>
      </dsp:txXfrm>
    </dsp:sp>
    <dsp:sp modelId="{FD0F1181-DB96-42AE-A5CB-3979FF88BD45}">
      <dsp:nvSpPr>
        <dsp:cNvPr id="0" name=""/>
        <dsp:cNvSpPr/>
      </dsp:nvSpPr>
      <dsp:spPr>
        <a:xfrm>
          <a:off x="6631261" y="2111765"/>
          <a:ext cx="1620922" cy="162092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OPPORTUNITIES</a:t>
          </a:r>
        </a:p>
      </dsp:txBody>
      <dsp:txXfrm>
        <a:off x="6868640" y="2349144"/>
        <a:ext cx="1146164" cy="1146164"/>
      </dsp:txXfrm>
    </dsp:sp>
    <dsp:sp modelId="{75A19257-2C31-47F0-8540-71CEEEB76624}">
      <dsp:nvSpPr>
        <dsp:cNvPr id="0" name=""/>
        <dsp:cNvSpPr/>
      </dsp:nvSpPr>
      <dsp:spPr>
        <a:xfrm>
          <a:off x="4520075" y="4222951"/>
          <a:ext cx="1620922" cy="162092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THRETS</a:t>
          </a:r>
        </a:p>
      </dsp:txBody>
      <dsp:txXfrm>
        <a:off x="4757454" y="4460330"/>
        <a:ext cx="1146164" cy="1146164"/>
      </dsp:txXfrm>
    </dsp:sp>
    <dsp:sp modelId="{14DDAA9F-3F65-4014-A3CF-19A93CB2242E}">
      <dsp:nvSpPr>
        <dsp:cNvPr id="0" name=""/>
        <dsp:cNvSpPr/>
      </dsp:nvSpPr>
      <dsp:spPr>
        <a:xfrm>
          <a:off x="2408888" y="2111765"/>
          <a:ext cx="1620922" cy="162092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STRENGTH</a:t>
          </a:r>
        </a:p>
      </dsp:txBody>
      <dsp:txXfrm>
        <a:off x="2646267" y="2349144"/>
        <a:ext cx="1146164" cy="1146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510" y="40933"/>
          <a:ext cx="3950360" cy="12980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92137" y="299276"/>
          <a:ext cx="713905" cy="713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494737" y="7224"/>
          <a:ext cx="2456133" cy="1298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373" tIns="137373" rIns="137373" bIns="137373" numCol="1" spcCol="1270" anchor="ctr" anchorCtr="0">
          <a:noAutofit/>
        </a:bodyPr>
        <a:lstStyle/>
        <a:p>
          <a:pPr marL="0" lvl="0" indent="0" algn="l" defTabSz="1111250">
            <a:lnSpc>
              <a:spcPct val="100000"/>
            </a:lnSpc>
            <a:spcBef>
              <a:spcPct val="0"/>
            </a:spcBef>
            <a:spcAft>
              <a:spcPct val="35000"/>
            </a:spcAft>
            <a:buNone/>
          </a:pPr>
          <a:r>
            <a:rPr lang="en-US" sz="2500" b="1" kern="1200" dirty="0"/>
            <a:t>Advertising</a:t>
          </a:r>
          <a:endParaRPr lang="en-US" sz="2500" kern="1200" dirty="0"/>
        </a:p>
      </dsp:txBody>
      <dsp:txXfrm>
        <a:off x="1494737" y="7224"/>
        <a:ext cx="2456133" cy="1298010"/>
      </dsp:txXfrm>
    </dsp:sp>
    <dsp:sp modelId="{5DD1A591-E379-4123-AFEF-0E0E1C78A6C8}">
      <dsp:nvSpPr>
        <dsp:cNvPr id="0" name=""/>
        <dsp:cNvSpPr/>
      </dsp:nvSpPr>
      <dsp:spPr>
        <a:xfrm>
          <a:off x="-510" y="1629737"/>
          <a:ext cx="3950360" cy="12980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392137" y="1921789"/>
          <a:ext cx="713905" cy="713905"/>
        </a:xfrm>
        <a:prstGeom prst="rect">
          <a:avLst/>
        </a:prstGeom>
        <a:solidFill>
          <a:schemeClr val="accent5">
            <a:hueOff val="-1313969"/>
            <a:satOff val="-8924"/>
            <a:lumOff val="-3726"/>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498691" y="1629737"/>
          <a:ext cx="2448225" cy="1298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373" tIns="137373" rIns="137373" bIns="137373" numCol="1" spcCol="1270" anchor="ctr" anchorCtr="0">
          <a:noAutofit/>
        </a:bodyPr>
        <a:lstStyle/>
        <a:p>
          <a:pPr marL="0" lvl="0" indent="0" algn="l" defTabSz="1066800">
            <a:lnSpc>
              <a:spcPct val="100000"/>
            </a:lnSpc>
            <a:spcBef>
              <a:spcPct val="0"/>
            </a:spcBef>
            <a:spcAft>
              <a:spcPct val="35000"/>
            </a:spcAft>
            <a:buNone/>
          </a:pPr>
          <a:r>
            <a:rPr lang="en-US" sz="2400" b="1" kern="1200" dirty="0"/>
            <a:t>Sales Promotion </a:t>
          </a:r>
          <a:endParaRPr lang="en-US" sz="2400" kern="1200" dirty="0"/>
        </a:p>
      </dsp:txBody>
      <dsp:txXfrm>
        <a:off x="1498691" y="1629737"/>
        <a:ext cx="2448225" cy="1298010"/>
      </dsp:txXfrm>
    </dsp:sp>
    <dsp:sp modelId="{B231036C-5FBE-4605-8393-F1B6359EE169}">
      <dsp:nvSpPr>
        <dsp:cNvPr id="0" name=""/>
        <dsp:cNvSpPr/>
      </dsp:nvSpPr>
      <dsp:spPr>
        <a:xfrm>
          <a:off x="-510" y="3252808"/>
          <a:ext cx="3950360" cy="12980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392137" y="3544302"/>
          <a:ext cx="713905" cy="713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1498691" y="3252250"/>
          <a:ext cx="2448225" cy="1298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373" tIns="137373" rIns="137373" bIns="137373" numCol="1" spcCol="1270" anchor="ctr" anchorCtr="0">
          <a:noAutofit/>
        </a:bodyPr>
        <a:lstStyle/>
        <a:p>
          <a:pPr marL="0" lvl="0" indent="0" algn="l" defTabSz="1111250">
            <a:lnSpc>
              <a:spcPct val="100000"/>
            </a:lnSpc>
            <a:spcBef>
              <a:spcPct val="0"/>
            </a:spcBef>
            <a:spcAft>
              <a:spcPct val="35000"/>
            </a:spcAft>
            <a:buNone/>
          </a:pPr>
          <a:r>
            <a:rPr lang="en-US" sz="2500" b="1" kern="1200" dirty="0"/>
            <a:t>Public Relation </a:t>
          </a:r>
          <a:endParaRPr lang="en-US" sz="2500" kern="1200" dirty="0"/>
        </a:p>
      </dsp:txBody>
      <dsp:txXfrm>
        <a:off x="1498691" y="3252250"/>
        <a:ext cx="2448225" cy="12980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450BB-7C08-4072-819E-11AF882D2A7C}">
      <dsp:nvSpPr>
        <dsp:cNvPr id="0" name=""/>
        <dsp:cNvSpPr/>
      </dsp:nvSpPr>
      <dsp:spPr>
        <a:xfrm>
          <a:off x="-3479418" y="-530875"/>
          <a:ext cx="4116842" cy="4116842"/>
        </a:xfrm>
        <a:prstGeom prst="blockArc">
          <a:avLst>
            <a:gd name="adj1" fmla="val 18900000"/>
            <a:gd name="adj2" fmla="val 2700000"/>
            <a:gd name="adj3" fmla="val 52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F9B067-A53D-4FD1-B191-FC866D61383B}">
      <dsp:nvSpPr>
        <dsp:cNvPr id="0" name=""/>
        <dsp:cNvSpPr/>
      </dsp:nvSpPr>
      <dsp:spPr>
        <a:xfrm>
          <a:off x="412559" y="425147"/>
          <a:ext cx="7749005" cy="872778"/>
        </a:xfrm>
        <a:prstGeom prst="rect">
          <a:avLst/>
        </a:prstGeom>
        <a:solidFill>
          <a:srgbClr val="FFFF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2768" tIns="50800" rIns="50800" bIns="50800" numCol="1" spcCol="1270"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000" kern="1200" dirty="0">
              <a:solidFill>
                <a:schemeClr val="accent6">
                  <a:lumMod val="50000"/>
                </a:schemeClr>
              </a:solidFill>
            </a:rPr>
            <a:t>Traditional Media:</a:t>
          </a:r>
        </a:p>
        <a:p>
          <a:pPr marL="0" marR="0" lvl="0" indent="0" algn="just" defTabSz="914400" eaLnBrk="1" fontAlgn="auto" latinLnBrk="0" hangingPunct="1">
            <a:lnSpc>
              <a:spcPct val="100000"/>
            </a:lnSpc>
            <a:spcBef>
              <a:spcPts val="0"/>
            </a:spcBef>
            <a:spcAft>
              <a:spcPts val="0"/>
            </a:spcAft>
            <a:buClrTx/>
            <a:buSzTx/>
            <a:buFontTx/>
            <a:buNone/>
            <a:tabLst/>
            <a:defRPr/>
          </a:pPr>
          <a:r>
            <a:rPr lang="en-US" sz="2000" kern="1200" dirty="0">
              <a:solidFill>
                <a:schemeClr val="tx1"/>
              </a:solidFill>
            </a:rPr>
            <a:t>     </a:t>
          </a:r>
          <a:r>
            <a:rPr lang="en-US" sz="2000" kern="1200" dirty="0">
              <a:solidFill>
                <a:schemeClr val="accent1">
                  <a:lumMod val="75000"/>
                </a:schemeClr>
              </a:solidFill>
            </a:rPr>
            <a:t>Print Advertising</a:t>
          </a:r>
        </a:p>
        <a:p>
          <a:pPr marL="0" lvl="0" indent="0" algn="just" defTabSz="914400">
            <a:lnSpc>
              <a:spcPct val="100000"/>
            </a:lnSpc>
            <a:spcBef>
              <a:spcPts val="0"/>
            </a:spcBef>
            <a:spcAft>
              <a:spcPts val="0"/>
            </a:spcAft>
            <a:buNone/>
          </a:pPr>
          <a:r>
            <a:rPr lang="en-US" sz="2000" kern="1200" dirty="0">
              <a:solidFill>
                <a:schemeClr val="accent1">
                  <a:lumMod val="75000"/>
                </a:schemeClr>
              </a:solidFill>
            </a:rPr>
            <a:t>     Television</a:t>
          </a:r>
          <a:endParaRPr lang="en-US" sz="2000" b="0" kern="1200" dirty="0">
            <a:solidFill>
              <a:schemeClr val="accent1">
                <a:lumMod val="75000"/>
              </a:schemeClr>
            </a:solidFill>
          </a:endParaRPr>
        </a:p>
      </dsp:txBody>
      <dsp:txXfrm>
        <a:off x="412559" y="425147"/>
        <a:ext cx="7749005" cy="872778"/>
      </dsp:txXfrm>
    </dsp:sp>
    <dsp:sp modelId="{F556469B-B049-45AE-98BA-D8491C371B36}">
      <dsp:nvSpPr>
        <dsp:cNvPr id="0" name=""/>
        <dsp:cNvSpPr/>
      </dsp:nvSpPr>
      <dsp:spPr>
        <a:xfrm>
          <a:off x="-33565" y="306439"/>
          <a:ext cx="1090972" cy="109097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8AB676-CF2A-4E68-A2A9-F9BF8E51CED7}">
      <dsp:nvSpPr>
        <dsp:cNvPr id="0" name=""/>
        <dsp:cNvSpPr/>
      </dsp:nvSpPr>
      <dsp:spPr>
        <a:xfrm>
          <a:off x="577717" y="1521462"/>
          <a:ext cx="7550282" cy="1309429"/>
        </a:xfrm>
        <a:prstGeom prst="rect">
          <a:avLst/>
        </a:prstGeom>
        <a:solidFill>
          <a:srgbClr val="FFFF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276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accent6">
                  <a:lumMod val="50000"/>
                </a:schemeClr>
              </a:solidFill>
            </a:rPr>
            <a:t>Digital Media:</a:t>
          </a:r>
        </a:p>
        <a:p>
          <a:pPr marL="0" lvl="0" indent="0" algn="l" defTabSz="889000">
            <a:lnSpc>
              <a:spcPct val="90000"/>
            </a:lnSpc>
            <a:spcBef>
              <a:spcPct val="0"/>
            </a:spcBef>
            <a:spcAft>
              <a:spcPct val="35000"/>
            </a:spcAft>
            <a:buNone/>
          </a:pPr>
          <a:r>
            <a:rPr lang="en-US" sz="1800" kern="1200" dirty="0">
              <a:solidFill>
                <a:schemeClr val="tx1"/>
              </a:solidFill>
            </a:rPr>
            <a:t>   </a:t>
          </a:r>
          <a:r>
            <a:rPr lang="en-US" sz="1800" kern="1200" dirty="0">
              <a:solidFill>
                <a:schemeClr val="accent1">
                  <a:lumMod val="75000"/>
                </a:schemeClr>
              </a:solidFill>
            </a:rPr>
            <a:t>Social Media Advertising</a:t>
          </a:r>
        </a:p>
        <a:p>
          <a:pPr marL="0" lvl="0" indent="0" algn="l" defTabSz="889000">
            <a:lnSpc>
              <a:spcPct val="90000"/>
            </a:lnSpc>
            <a:spcBef>
              <a:spcPct val="0"/>
            </a:spcBef>
            <a:spcAft>
              <a:spcPct val="35000"/>
            </a:spcAft>
            <a:buNone/>
          </a:pPr>
          <a:r>
            <a:rPr lang="en-US" sz="1800" kern="1200" dirty="0">
              <a:solidFill>
                <a:schemeClr val="accent1">
                  <a:lumMod val="75000"/>
                </a:schemeClr>
              </a:solidFill>
            </a:rPr>
            <a:t>   Google Ads or Digital Ads</a:t>
          </a:r>
        </a:p>
        <a:p>
          <a:pPr marL="0" lvl="0" indent="0" algn="l" defTabSz="889000">
            <a:lnSpc>
              <a:spcPct val="90000"/>
            </a:lnSpc>
            <a:spcBef>
              <a:spcPct val="0"/>
            </a:spcBef>
            <a:spcAft>
              <a:spcPct val="35000"/>
            </a:spcAft>
            <a:buNone/>
          </a:pPr>
          <a:r>
            <a:rPr lang="en-US" sz="1800" kern="1200" dirty="0">
              <a:solidFill>
                <a:schemeClr val="accent1">
                  <a:lumMod val="75000"/>
                </a:schemeClr>
              </a:solidFill>
            </a:rPr>
            <a:t>   Outdoor Advertising</a:t>
          </a:r>
          <a:endParaRPr lang="en-US" sz="1600" kern="1200" dirty="0">
            <a:solidFill>
              <a:schemeClr val="accent1">
                <a:lumMod val="75000"/>
              </a:schemeClr>
            </a:solidFill>
          </a:endParaRPr>
        </a:p>
      </dsp:txBody>
      <dsp:txXfrm>
        <a:off x="577717" y="1521462"/>
        <a:ext cx="7550282" cy="1309429"/>
      </dsp:txXfrm>
    </dsp:sp>
    <dsp:sp modelId="{37E64CB1-4D7C-408D-BF51-AF562ED5DD16}">
      <dsp:nvSpPr>
        <dsp:cNvPr id="0" name=""/>
        <dsp:cNvSpPr/>
      </dsp:nvSpPr>
      <dsp:spPr>
        <a:xfrm>
          <a:off x="-33565" y="1636765"/>
          <a:ext cx="1090972" cy="109097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000EEB-8338-48D7-8EE8-EE0082EF76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329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54AA9-D1C5-4A71-8BC1-393246244D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494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bmp"/><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bmp"/><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p:cNvSpPr>
            <a:spLocks noGrp="1"/>
          </p:cNvSpPr>
          <p:nvPr>
            <p:ph type="subTitle" idx="1"/>
          </p:nvPr>
        </p:nvSpPr>
        <p:spPr>
          <a:xfrm>
            <a:off x="1463040" y="4014216"/>
            <a:ext cx="4873752" cy="630936"/>
          </a:xfrm>
        </p:spPr>
        <p:txBody>
          <a:bodyPr>
            <a:noAutofit/>
          </a:bodyPr>
          <a:lstStyle>
            <a:lvl1pPr marL="54610"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25B5A4-AF09-B0ED-5F9C-BFC80CE360D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DA58443-C185-B411-AF28-AC56E2500B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1C427F9-6F46-768E-FF5A-C27216D158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4338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DB48-EE51-2004-E89A-33E5201CCA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039015-09CD-DE44-2CEB-CAEE62E53D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B5A21F-91F5-F3FF-22D6-FF864D1B0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C1820E-6963-C7C2-6D4F-DBA4651BDBE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B9E53CF-91A6-9079-640A-27769D9659F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5E6A91B-91D6-149D-6E24-AD90D74531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1491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2796-D1E1-F0E7-845C-DC8B5A52F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86F6CE-3DB1-5960-DE70-50D5B0CC4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7CAF12-B751-0DBF-17F5-C878479BE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5665B-561B-3002-9008-47557A5CF2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C9DE4918-E2A0-7470-886A-758D538F823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111AFE7-FBCF-8DA3-B40D-3023D9DEC6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9069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68B9-7B6A-CE1D-CE19-D939BC1F5A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AC14D2-1CCA-6489-3350-051198221D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D6500-D569-C90B-1B8D-862FA79EDF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4F34432-69CE-AB80-6A86-E0C4EE617DB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19A0B7B-15B0-6D75-C51D-CEA03AE973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3422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317C9-EC69-15A3-C479-997662EBFC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3B948E-D245-3223-60BF-F96B9EBF23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2D13E-3B8E-8C8B-6C5A-E54EFDD13C3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79F0339-19F2-E7BD-15FE-94E4FE9584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5E41D8A-750E-77BB-1379-695493522B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8836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27A7-8544-F902-99F8-21724E67B7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4C8112-77A7-3A05-51E1-53B2A2E70E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11CF24-B90C-354B-62E2-804D11A4D3B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86EE092-1F45-A13B-9E7C-05E487F3A26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0A2306D-0E96-162B-9DC3-5FCEE62985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5048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7807-3153-57BA-E5CD-1852E31C6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B8D91B-DCB2-0FBD-C4FD-4A6E13EFD5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B8036-F87C-3800-AD78-7566524E8ED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ADA9169-1F47-0AD5-DA58-A1837D2571E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B362651-4C34-0114-0646-9A96C7BC6C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3022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BDD9-4250-1ED3-0518-40FBC87D35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33DCAB-9BD3-7D4E-7447-9F341E71B8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DD76F-E4E8-61C4-17C6-FFF98C0D0BE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93705A5-333F-23D9-9D8E-E602CB963A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E9C2EAE-CCCB-7889-1F07-EF2D61F1BA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175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1287-C3E7-B211-A177-15AE404BF9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F4A3C6-7467-7F68-FEAF-18BBAF262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831305-9EFF-3157-F7F2-33A31BBA8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5F58AF-48AE-8C8D-18C5-E103B121F5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C7639FCC-A7A1-4AEE-9C74-7A2A42FFBDF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1BAB2A5-154C-7253-A09D-D60DE73E11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6777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A390D-2A33-E978-166D-0EBD39FF56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AC57F3-B9F9-7106-CD3F-5A6DEBE11B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4C25AE-9ADD-306C-A448-F08A6A0960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ED923F-CD48-D3BD-3F12-A3EC9E8B8A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D0FAF7-08FC-8556-BB3C-018FC6777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F7CBC2-2270-F34D-3D1B-83EB124FBE2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286717AA-CFCE-4481-DEB3-2178424F4B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265E192-2923-FCE9-CC41-DE267C418D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07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p:cNvSpPr>
            <a:spLocks noGrp="1"/>
          </p:cNvSpPr>
          <p:nvPr>
            <p:ph type="title"/>
          </p:nvPr>
        </p:nvSpPr>
        <p:spPr/>
        <p:txBody>
          <a:bodyPr/>
          <a:lstStyle/>
          <a:p>
            <a:r>
              <a:rPr lang="en-US" noProof="0"/>
              <a:t>Click to edit Master title style</a:t>
            </a:r>
          </a:p>
        </p:txBody>
      </p:sp>
      <p:sp>
        <p:nvSpPr>
          <p:cNvPr id="21" name="Text Placeholder 2"/>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p:cNvSpPr>
            <a:spLocks noGrp="1"/>
          </p:cNvSpPr>
          <p:nvPr>
            <p:ph type="ftr" sz="quarter" idx="11"/>
          </p:nvPr>
        </p:nvSpPr>
        <p:spPr/>
        <p:txBody>
          <a:bodyPr/>
          <a:lstStyle/>
          <a:p>
            <a:r>
              <a:rPr lang="en-US" noProof="0"/>
              <a:t>Presentation title</a:t>
            </a:r>
          </a:p>
        </p:txBody>
      </p:sp>
      <p:sp>
        <p:nvSpPr>
          <p:cNvPr id="7" name="Date Placeholder 6"/>
          <p:cNvSpPr>
            <a:spLocks noGrp="1"/>
          </p:cNvSpPr>
          <p:nvPr>
            <p:ph type="dt" sz="half" idx="10"/>
          </p:nvPr>
        </p:nvSpPr>
        <p:spPr/>
        <p:txBody>
          <a:bodyPr/>
          <a:lstStyle/>
          <a:p>
            <a:r>
              <a:rPr lang="en-US" noProof="0"/>
              <a:t>20XX</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AD56-D0AC-D588-585F-D2C32DB03A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F1522A-19B5-7F1C-84F7-A763488578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344B6309-D33B-140A-F3A3-ED921E50C7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D5576EEA-E339-5CD3-0319-22EC0388B6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4790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25B5A4-AF09-B0ED-5F9C-BFC80CE360D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DA58443-C185-B411-AF28-AC56E2500B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1C427F9-6F46-768E-FF5A-C27216D158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9386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DB48-EE51-2004-E89A-33E5201CCA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039015-09CD-DE44-2CEB-CAEE62E53D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B5A21F-91F5-F3FF-22D6-FF864D1B0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C1820E-6963-C7C2-6D4F-DBA4651BDBE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B9E53CF-91A6-9079-640A-27769D9659F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5E6A91B-91D6-149D-6E24-AD90D74531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4415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2796-D1E1-F0E7-845C-DC8B5A52F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86F6CE-3DB1-5960-DE70-50D5B0CC4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7CAF12-B751-0DBF-17F5-C878479BE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5665B-561B-3002-9008-47557A5CF2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C9DE4918-E2A0-7470-886A-758D538F823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111AFE7-FBCF-8DA3-B40D-3023D9DEC6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7821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68B9-7B6A-CE1D-CE19-D939BC1F5A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AC14D2-1CCA-6489-3350-051198221D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D6500-D569-C90B-1B8D-862FA79EDF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4F34432-69CE-AB80-6A86-E0C4EE617DB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19A0B7B-15B0-6D75-C51D-CEA03AE973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0500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317C9-EC69-15A3-C479-997662EBFC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3B948E-D245-3223-60BF-F96B9EBF23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2D13E-3B8E-8C8B-6C5A-E54EFDD13C3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79F0339-19F2-E7BD-15FE-94E4FE9584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5E41D8A-750E-77BB-1379-695493522B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569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7" name="Google Shape;1148;p53"/>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p:cNvSpPr>
            <a:spLocks noGrp="1"/>
          </p:cNvSpPr>
          <p:nvPr>
            <p:ph type="ftr" sz="quarter" idx="11"/>
          </p:nvPr>
        </p:nvSpPr>
        <p:spPr/>
        <p:txBody>
          <a:bodyPr/>
          <a:lstStyle/>
          <a:p>
            <a:r>
              <a:rPr lang="en-US" noProof="0"/>
              <a:t>Presentation title</a:t>
            </a:r>
          </a:p>
        </p:txBody>
      </p:sp>
      <p:sp>
        <p:nvSpPr>
          <p:cNvPr id="3" name="Date Placeholder 2"/>
          <p:cNvSpPr>
            <a:spLocks noGrp="1"/>
          </p:cNvSpPr>
          <p:nvPr>
            <p:ph type="dt" sz="half" idx="10"/>
          </p:nvPr>
        </p:nvSpPr>
        <p:spPr/>
        <p:txBody>
          <a:bodyPr/>
          <a:lstStyle/>
          <a:p>
            <a:r>
              <a:rPr lang="en-US" noProof="0"/>
              <a:t>20XX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7" name="Google Shape;1148;p53"/>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p:cNvSpPr>
            <a:spLocks noGrp="1"/>
          </p:cNvSpPr>
          <p:nvPr>
            <p:ph type="ftr" sz="quarter" idx="11"/>
          </p:nvPr>
        </p:nvSpPr>
        <p:spPr/>
        <p:txBody>
          <a:bodyPr/>
          <a:lstStyle/>
          <a:p>
            <a:r>
              <a:rPr lang="en-US" noProof="0"/>
              <a:t>Presentation title</a:t>
            </a:r>
          </a:p>
        </p:txBody>
      </p:sp>
      <p:sp>
        <p:nvSpPr>
          <p:cNvPr id="3" name="Date Placeholder 2"/>
          <p:cNvSpPr>
            <a:spLocks noGrp="1"/>
          </p:cNvSpPr>
          <p:nvPr>
            <p:ph type="dt" sz="half" idx="10"/>
          </p:nvPr>
        </p:nvSpPr>
        <p:spPr/>
        <p:txBody>
          <a:bodyPr/>
          <a:lstStyle/>
          <a:p>
            <a:r>
              <a:rPr lang="en-US" noProof="0"/>
              <a:t>20XX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p:cNvSpPr>
            <a:spLocks noGrp="1"/>
          </p:cNvSpPr>
          <p:nvPr>
            <p:ph type="sldNum" sz="quarter" idx="12"/>
          </p:nvPr>
        </p:nvSpPr>
        <p:spPr>
          <a:xfrm>
            <a:off x="8072901" y="6400904"/>
            <a:ext cx="365760" cy="246888"/>
          </a:xfrm>
        </p:spPr>
        <p:txBody>
          <a:bodyPr/>
          <a:lstStyle/>
          <a:p>
            <a:fld id="{8D0AFDD5-844D-364D-8AEC-50CF4D36D55D}" type="slidenum">
              <a:rPr lang="en-US" noProof="0" smtClean="0"/>
              <a:t>‹#›</a:t>
            </a:fld>
            <a:endParaRPr lang="en-US" noProof="0"/>
          </a:p>
        </p:txBody>
      </p:sp>
      <p:cxnSp>
        <p:nvCxnSpPr>
          <p:cNvPr id="21" name="Straight Connector 20"/>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5" name="Slide Number Placeholder 4"/>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p:cNvSpPr>
            <a:spLocks noGrp="1"/>
          </p:cNvSpPr>
          <p:nvPr>
            <p:ph type="ftr" sz="quarter" idx="11"/>
          </p:nvPr>
        </p:nvSpPr>
        <p:spPr/>
        <p:txBody>
          <a:bodyPr/>
          <a:lstStyle/>
          <a:p>
            <a:r>
              <a:rPr lang="en-US" noProof="0"/>
              <a:t>Presentation title</a:t>
            </a:r>
          </a:p>
        </p:txBody>
      </p:sp>
      <p:sp>
        <p:nvSpPr>
          <p:cNvPr id="3" name="Date Placeholder 2"/>
          <p:cNvSpPr>
            <a:spLocks noGrp="1"/>
          </p:cNvSpPr>
          <p:nvPr>
            <p:ph type="dt" sz="half" idx="10"/>
          </p:nvPr>
        </p:nvSpPr>
        <p:spPr/>
        <p:txBody>
          <a:bodyPr/>
          <a:lstStyle/>
          <a:p>
            <a:r>
              <a:rPr lang="en-US" noProof="0"/>
              <a:t>20XX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p:cNvSpPr>
            <a:spLocks noGrp="1"/>
          </p:cNvSpPr>
          <p:nvPr>
            <p:ph type="ftr" sz="quarter" idx="11"/>
          </p:nvPr>
        </p:nvSpPr>
        <p:spPr/>
        <p:txBody>
          <a:bodyPr/>
          <a:lstStyle/>
          <a:p>
            <a:r>
              <a:rPr lang="en-US" noProof="0"/>
              <a:t>Presentation title</a:t>
            </a:r>
          </a:p>
        </p:txBody>
      </p:sp>
      <p:sp>
        <p:nvSpPr>
          <p:cNvPr id="2" name="Date Placeholder 1"/>
          <p:cNvSpPr>
            <a:spLocks noGrp="1"/>
          </p:cNvSpPr>
          <p:nvPr>
            <p:ph type="dt" sz="half" idx="10"/>
          </p:nvPr>
        </p:nvSpPr>
        <p:spPr/>
        <p:txBody>
          <a:bodyPr/>
          <a:lstStyle/>
          <a:p>
            <a:r>
              <a:rPr lang="en-US" noProof="0"/>
              <a:t>20XX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p:cNvSpPr>
            <a:spLocks noGrp="1"/>
          </p:cNvSpPr>
          <p:nvPr>
            <p:ph type="ftr" sz="quarter" idx="11"/>
          </p:nvPr>
        </p:nvSpPr>
        <p:spPr/>
        <p:txBody>
          <a:bodyPr/>
          <a:lstStyle/>
          <a:p>
            <a:r>
              <a:rPr lang="en-US" noProof="0" dirty="0"/>
              <a:t>Add a footer</a:t>
            </a:r>
          </a:p>
        </p:txBody>
      </p:sp>
      <p:sp>
        <p:nvSpPr>
          <p:cNvPr id="8" name="Rectangle 7"/>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p:txBody>
          <a:bodyPr/>
          <a:lstStyle/>
          <a:p>
            <a:fld id="{19B51A1E-902D-48AF-9020-955120F399B6}" type="slidenum">
              <a:rPr lang="en-US" noProof="0" smtClean="0"/>
              <a:t>‹#›</a:t>
            </a:fld>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3" name="Oval 22"/>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p:cNvPicPr>
            <a:picLocks noChangeAspect="1"/>
          </p:cNvPicPr>
          <p:nvPr userDrawn="1"/>
        </p:nvPicPr>
        <p:blipFill>
          <a:blip r:embed="rId2"/>
          <a:stretch>
            <a:fillRect/>
          </a:stretch>
        </p:blipFill>
        <p:spPr>
          <a:xfrm>
            <a:off x="472046" y="6261436"/>
            <a:ext cx="1073019" cy="414000"/>
          </a:xfrm>
          <a:prstGeom prst="rect">
            <a:avLst/>
          </a:prstGeom>
        </p:spPr>
      </p:pic>
      <p:sp>
        <p:nvSpPr>
          <p:cNvPr id="9" name="Oval 8"/>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t>‹#›</a:t>
            </a:fld>
            <a:endParaRPr lang="en-US" noProof="0" dirty="0"/>
          </a:p>
        </p:txBody>
      </p:sp>
      <p:sp>
        <p:nvSpPr>
          <p:cNvPr id="3" name="Picture Placeholder 2"/>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8" name="Google Shape;1251;p56"/>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p:cNvSpPr>
            <a:spLocks noGrp="1"/>
          </p:cNvSpPr>
          <p:nvPr>
            <p:ph type="ftr" sz="quarter" idx="11"/>
          </p:nvPr>
        </p:nvSpPr>
        <p:spPr/>
        <p:txBody>
          <a:bodyPr/>
          <a:lstStyle/>
          <a:p>
            <a:r>
              <a:rPr lang="en-US" noProof="0"/>
              <a:t>Presentation title</a:t>
            </a:r>
          </a:p>
        </p:txBody>
      </p:sp>
      <p:sp>
        <p:nvSpPr>
          <p:cNvPr id="4" name="Date Placeholder 3"/>
          <p:cNvSpPr>
            <a:spLocks noGrp="1"/>
          </p:cNvSpPr>
          <p:nvPr>
            <p:ph type="dt" sz="half" idx="10"/>
          </p:nvPr>
        </p:nvSpPr>
        <p:spPr/>
        <p:txBody>
          <a:bodyPr/>
          <a:lstStyle/>
          <a:p>
            <a:r>
              <a:rPr lang="en-US" noProof="0"/>
              <a:t>20XX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1" fmla="*/ 2187388 w 4387647"/>
              <a:gd name="connsiteY0-2" fmla="*/ 0 h 5032188"/>
              <a:gd name="connsiteX1-3" fmla="*/ 4386729 w 4387647"/>
              <a:gd name="connsiteY1-4" fmla="*/ 1261035 h 5032188"/>
              <a:gd name="connsiteX2-5" fmla="*/ 4384192 w 4387647"/>
              <a:gd name="connsiteY2-6" fmla="*/ 3783287 h 5032188"/>
              <a:gd name="connsiteX3-7" fmla="*/ 2193365 w 4387647"/>
              <a:gd name="connsiteY3-8" fmla="*/ 5032188 h 5032188"/>
              <a:gd name="connsiteX4-9" fmla="*/ 0 w 4387647"/>
              <a:gd name="connsiteY4-10" fmla="*/ 3783106 h 5032188"/>
              <a:gd name="connsiteX5-11" fmla="*/ 0 w 4387647"/>
              <a:gd name="connsiteY5-12" fmla="*/ 1267012 h 5032188"/>
              <a:gd name="connsiteX6-13" fmla="*/ 2187388 w 4387647"/>
              <a:gd name="connsiteY6-14" fmla="*/ 0 h 503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1" fmla="*/ 0 w 4816475"/>
              <a:gd name="connsiteY0-2" fmla="*/ 2407443 h 4814886"/>
              <a:gd name="connsiteX1-3" fmla="*/ 2199402 w 4816475"/>
              <a:gd name="connsiteY1-4" fmla="*/ 243840 h 4814886"/>
              <a:gd name="connsiteX2-5" fmla="*/ 3612753 w 4816475"/>
              <a:gd name="connsiteY2-6" fmla="*/ 0 h 4814886"/>
              <a:gd name="connsiteX3-7" fmla="*/ 4816475 w 4816475"/>
              <a:gd name="connsiteY3-8" fmla="*/ 2407443 h 4814886"/>
              <a:gd name="connsiteX4-9" fmla="*/ 3612753 w 4816475"/>
              <a:gd name="connsiteY4-10" fmla="*/ 4814886 h 4814886"/>
              <a:gd name="connsiteX5-11" fmla="*/ 1203722 w 4816475"/>
              <a:gd name="connsiteY5-12" fmla="*/ 4814886 h 4814886"/>
              <a:gd name="connsiteX6-13" fmla="*/ 0 w 4816475"/>
              <a:gd name="connsiteY6-14" fmla="*/ 2407443 h 4814886"/>
              <a:gd name="connsiteX0-15" fmla="*/ 0 w 4816475"/>
              <a:gd name="connsiteY0-16" fmla="*/ 2163603 h 4571046"/>
              <a:gd name="connsiteX1-17" fmla="*/ 2199402 w 4816475"/>
              <a:gd name="connsiteY1-18" fmla="*/ 0 h 4571046"/>
              <a:gd name="connsiteX2-19" fmla="*/ 4608433 w 4816475"/>
              <a:gd name="connsiteY2-20" fmla="*/ 721360 h 4571046"/>
              <a:gd name="connsiteX3-21" fmla="*/ 4816475 w 4816475"/>
              <a:gd name="connsiteY3-22" fmla="*/ 2163603 h 4571046"/>
              <a:gd name="connsiteX4-23" fmla="*/ 3612753 w 4816475"/>
              <a:gd name="connsiteY4-24" fmla="*/ 4571046 h 4571046"/>
              <a:gd name="connsiteX5-25" fmla="*/ 1203722 w 4816475"/>
              <a:gd name="connsiteY5-26" fmla="*/ 4571046 h 4571046"/>
              <a:gd name="connsiteX6-27" fmla="*/ 0 w 4816475"/>
              <a:gd name="connsiteY6-28" fmla="*/ 2163603 h 4571046"/>
              <a:gd name="connsiteX0-29" fmla="*/ 0 w 4958715"/>
              <a:gd name="connsiteY0-30" fmla="*/ 2163603 h 4571046"/>
              <a:gd name="connsiteX1-31" fmla="*/ 2199402 w 4958715"/>
              <a:gd name="connsiteY1-32" fmla="*/ 0 h 4571046"/>
              <a:gd name="connsiteX2-33" fmla="*/ 4608433 w 4958715"/>
              <a:gd name="connsiteY2-34" fmla="*/ 721360 h 4571046"/>
              <a:gd name="connsiteX3-35" fmla="*/ 4958715 w 4958715"/>
              <a:gd name="connsiteY3-36" fmla="*/ 2803683 h 4571046"/>
              <a:gd name="connsiteX4-37" fmla="*/ 3612753 w 4958715"/>
              <a:gd name="connsiteY4-38" fmla="*/ 4571046 h 4571046"/>
              <a:gd name="connsiteX5-39" fmla="*/ 1203722 w 4958715"/>
              <a:gd name="connsiteY5-40" fmla="*/ 4571046 h 4571046"/>
              <a:gd name="connsiteX6-41" fmla="*/ 0 w 4958715"/>
              <a:gd name="connsiteY6-42" fmla="*/ 2163603 h 4571046"/>
              <a:gd name="connsiteX0-43" fmla="*/ 0 w 4916043"/>
              <a:gd name="connsiteY0-44" fmla="*/ 1273587 h 4571046"/>
              <a:gd name="connsiteX1-45" fmla="*/ 2156730 w 4916043"/>
              <a:gd name="connsiteY1-46" fmla="*/ 0 h 4571046"/>
              <a:gd name="connsiteX2-47" fmla="*/ 4565761 w 4916043"/>
              <a:gd name="connsiteY2-48" fmla="*/ 721360 h 4571046"/>
              <a:gd name="connsiteX3-49" fmla="*/ 4916043 w 4916043"/>
              <a:gd name="connsiteY3-50" fmla="*/ 2803683 h 4571046"/>
              <a:gd name="connsiteX4-51" fmla="*/ 3570081 w 4916043"/>
              <a:gd name="connsiteY4-52" fmla="*/ 4571046 h 4571046"/>
              <a:gd name="connsiteX5-53" fmla="*/ 1161050 w 4916043"/>
              <a:gd name="connsiteY5-54" fmla="*/ 4571046 h 4571046"/>
              <a:gd name="connsiteX6-55" fmla="*/ 0 w 4916043"/>
              <a:gd name="connsiteY6-56" fmla="*/ 1273587 h 4571046"/>
              <a:gd name="connsiteX0-57" fmla="*/ 0 w 4916043"/>
              <a:gd name="connsiteY0-58" fmla="*/ 1273587 h 4571046"/>
              <a:gd name="connsiteX1-59" fmla="*/ 2156730 w 4916043"/>
              <a:gd name="connsiteY1-60" fmla="*/ 0 h 4571046"/>
              <a:gd name="connsiteX2-61" fmla="*/ 4565761 w 4916043"/>
              <a:gd name="connsiteY2-62" fmla="*/ 721360 h 4571046"/>
              <a:gd name="connsiteX3-63" fmla="*/ 4916043 w 4916043"/>
              <a:gd name="connsiteY3-64" fmla="*/ 2803683 h 4571046"/>
              <a:gd name="connsiteX4-65" fmla="*/ 3570081 w 4916043"/>
              <a:gd name="connsiteY4-66" fmla="*/ 4571046 h 4571046"/>
              <a:gd name="connsiteX5-67" fmla="*/ 21098 w 4916043"/>
              <a:gd name="connsiteY5-68" fmla="*/ 3815142 h 4571046"/>
              <a:gd name="connsiteX6-69" fmla="*/ 0 w 4916043"/>
              <a:gd name="connsiteY6-70" fmla="*/ 1273587 h 4571046"/>
              <a:gd name="connsiteX0-71" fmla="*/ 0 w 4916043"/>
              <a:gd name="connsiteY0-72" fmla="*/ 1273587 h 5066346"/>
              <a:gd name="connsiteX1-73" fmla="*/ 2156730 w 4916043"/>
              <a:gd name="connsiteY1-74" fmla="*/ 0 h 5066346"/>
              <a:gd name="connsiteX2-75" fmla="*/ 4565761 w 4916043"/>
              <a:gd name="connsiteY2-76" fmla="*/ 721360 h 5066346"/>
              <a:gd name="connsiteX3-77" fmla="*/ 4916043 w 4916043"/>
              <a:gd name="connsiteY3-78" fmla="*/ 2803683 h 5066346"/>
              <a:gd name="connsiteX4-79" fmla="*/ 2236581 w 4916043"/>
              <a:gd name="connsiteY4-80" fmla="*/ 5066346 h 5066346"/>
              <a:gd name="connsiteX5-81" fmla="*/ 21098 w 4916043"/>
              <a:gd name="connsiteY5-82" fmla="*/ 3815142 h 5066346"/>
              <a:gd name="connsiteX6-83" fmla="*/ 0 w 4916043"/>
              <a:gd name="connsiteY6-84" fmla="*/ 1273587 h 5066346"/>
              <a:gd name="connsiteX0-85" fmla="*/ 0 w 4565761"/>
              <a:gd name="connsiteY0-86" fmla="*/ 1273587 h 5066346"/>
              <a:gd name="connsiteX1-87" fmla="*/ 2156730 w 4565761"/>
              <a:gd name="connsiteY1-88" fmla="*/ 0 h 5066346"/>
              <a:gd name="connsiteX2-89" fmla="*/ 4565761 w 4565761"/>
              <a:gd name="connsiteY2-90" fmla="*/ 721360 h 5066346"/>
              <a:gd name="connsiteX3-91" fmla="*/ 4405503 w 4565761"/>
              <a:gd name="connsiteY3-92" fmla="*/ 3801903 h 5066346"/>
              <a:gd name="connsiteX4-93" fmla="*/ 2236581 w 4565761"/>
              <a:gd name="connsiteY4-94" fmla="*/ 5066346 h 5066346"/>
              <a:gd name="connsiteX5-95" fmla="*/ 21098 w 4565761"/>
              <a:gd name="connsiteY5-96" fmla="*/ 3815142 h 5066346"/>
              <a:gd name="connsiteX6-97" fmla="*/ 0 w 4565761"/>
              <a:gd name="connsiteY6-98" fmla="*/ 1273587 h 5066346"/>
              <a:gd name="connsiteX0-99" fmla="*/ 0 w 4405503"/>
              <a:gd name="connsiteY0-100" fmla="*/ 1273587 h 5066346"/>
              <a:gd name="connsiteX1-101" fmla="*/ 2156730 w 4405503"/>
              <a:gd name="connsiteY1-102" fmla="*/ 0 h 5066346"/>
              <a:gd name="connsiteX2-103" fmla="*/ 4398121 w 4405503"/>
              <a:gd name="connsiteY2-104" fmla="*/ 1277620 h 5066346"/>
              <a:gd name="connsiteX3-105" fmla="*/ 4405503 w 4405503"/>
              <a:gd name="connsiteY3-106" fmla="*/ 3801903 h 5066346"/>
              <a:gd name="connsiteX4-107" fmla="*/ 2236581 w 4405503"/>
              <a:gd name="connsiteY4-108" fmla="*/ 5066346 h 5066346"/>
              <a:gd name="connsiteX5-109" fmla="*/ 21098 w 4405503"/>
              <a:gd name="connsiteY5-110" fmla="*/ 3815142 h 5066346"/>
              <a:gd name="connsiteX6-111" fmla="*/ 0 w 4405503"/>
              <a:gd name="connsiteY6-112" fmla="*/ 1273587 h 5066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3610285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3800554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2022695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2176875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32684415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3757095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6755652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62745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2534086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p:cNvSpPr>
            <a:spLocks noGrp="1"/>
          </p:cNvSpPr>
          <p:nvPr>
            <p:ph idx="1"/>
          </p:nvPr>
        </p:nvSpPr>
        <p:spPr>
          <a:xfrm>
            <a:off x="1389888" y="3054096"/>
            <a:ext cx="5010912" cy="2130552"/>
          </a:xfrm>
        </p:spPr>
        <p:txBody>
          <a:bodyPr/>
          <a:lstStyle>
            <a:lvl1pPr marL="54610"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t>‹#›</a:t>
            </a:fld>
            <a:endParaRPr lang="en-US" noProof="0"/>
          </a:p>
        </p:txBody>
      </p:sp>
      <p:grpSp>
        <p:nvGrpSpPr>
          <p:cNvPr id="13" name="Group 12"/>
          <p:cNvGrpSpPr/>
          <p:nvPr userDrawn="1"/>
        </p:nvGrpSpPr>
        <p:grpSpPr>
          <a:xfrm>
            <a:off x="0" y="6527001"/>
            <a:ext cx="8294153" cy="5617"/>
            <a:chOff x="0" y="6527001"/>
            <a:chExt cx="8294153" cy="5617"/>
          </a:xfrm>
        </p:grpSpPr>
        <p:cxnSp>
          <p:nvCxnSpPr>
            <p:cNvPr id="14" name="Straight Connector 13"/>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41997936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2322498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39085361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959853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Edit Master text styles</a:t>
            </a:r>
          </a:p>
        </p:txBody>
      </p:sp>
    </p:spTree>
    <p:extLst>
      <p:ext uri="{BB962C8B-B14F-4D97-AF65-F5344CB8AC3E}">
        <p14:creationId xmlns:p14="http://schemas.microsoft.com/office/powerpoint/2010/main" val="32549044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1095177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228624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3736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34074383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91959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1227546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6909460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Edit Master text styles</a:t>
            </a:r>
          </a:p>
        </p:txBody>
      </p:sp>
    </p:spTree>
    <p:extLst>
      <p:ext uri="{BB962C8B-B14F-4D97-AF65-F5344CB8AC3E}">
        <p14:creationId xmlns:p14="http://schemas.microsoft.com/office/powerpoint/2010/main" val="40156339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1677198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AD347D-5ACD-4C99-B74B-A9C85AD731AF}"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7632679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8687651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488063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0454401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0560767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4"/>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5877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p:cNvSpPr>
            <a:spLocks noGrp="1"/>
          </p:cNvSpPr>
          <p:nvPr>
            <p:ph type="ftr" sz="quarter" idx="11"/>
          </p:nvPr>
        </p:nvSpPr>
        <p:spPr/>
        <p:txBody>
          <a:bodyPr/>
          <a:lstStyle/>
          <a:p>
            <a:r>
              <a:rPr lang="en-US" noProof="0"/>
              <a:t>Presentation title</a:t>
            </a:r>
          </a:p>
        </p:txBody>
      </p:sp>
      <p:sp>
        <p:nvSpPr>
          <p:cNvPr id="4" name="Date Placeholder 3"/>
          <p:cNvSpPr>
            <a:spLocks noGrp="1"/>
          </p:cNvSpPr>
          <p:nvPr>
            <p:ph type="dt" sz="half" idx="10"/>
          </p:nvPr>
        </p:nvSpPr>
        <p:spPr/>
        <p:txBody>
          <a:bodyPr/>
          <a:lstStyle/>
          <a:p>
            <a:r>
              <a:rPr lang="en-US" noProof="0"/>
              <a:t>20XX</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1602044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6"/>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6636907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176522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0384911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9206188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200" b="0" i="0" u="none" strike="noStrike" kern="1200" cap="none" spc="0" normalizeH="0" baseline="0" noProof="0" dirty="0">
                <a:ln>
                  <a:noFill/>
                </a:ln>
                <a:solidFill>
                  <a:srgbClr val="ACD433"/>
                </a:solidFill>
                <a:effectLst/>
                <a:uLnTx/>
                <a:uFillTx/>
                <a:latin typeface="Arial"/>
                <a:ea typeface="+mj-ea"/>
                <a:cs typeface="+mj-cs"/>
              </a:rPr>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200" b="0" i="0" u="none" strike="noStrike" kern="1200" cap="none" spc="0" normalizeH="0" baseline="0" noProof="0" dirty="0">
                <a:ln>
                  <a:noFill/>
                </a:ln>
                <a:solidFill>
                  <a:srgbClr val="ACD433"/>
                </a:solidFill>
                <a:effectLst/>
                <a:uLnTx/>
                <a:uFillTx/>
                <a:latin typeface="Arial"/>
                <a:ea typeface="+mj-ea"/>
                <a:cs typeface="+mj-cs"/>
              </a:rPr>
              <a:t>”</a:t>
            </a:r>
          </a:p>
        </p:txBody>
      </p:sp>
    </p:spTree>
    <p:extLst>
      <p:ext uri="{BB962C8B-B14F-4D97-AF65-F5344CB8AC3E}">
        <p14:creationId xmlns:p14="http://schemas.microsoft.com/office/powerpoint/2010/main" val="17516630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7244943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4"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9922419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4"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1187520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321320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p:cNvSpPr>
            <a:spLocks noGrp="1"/>
          </p:cNvSpPr>
          <p:nvPr>
            <p:ph type="dt" sz="half" idx="16"/>
          </p:nvPr>
        </p:nvSpPr>
        <p:spPr/>
        <p:txBody>
          <a:bodyPr/>
          <a:lstStyle/>
          <a:p>
            <a:r>
              <a:rPr lang="en-US" noProof="0"/>
              <a:t>20XX</a:t>
            </a:r>
          </a:p>
        </p:txBody>
      </p:sp>
      <p:sp>
        <p:nvSpPr>
          <p:cNvPr id="8" name="Footer Placeholder 7"/>
          <p:cNvSpPr>
            <a:spLocks noGrp="1"/>
          </p:cNvSpPr>
          <p:nvPr>
            <p:ph type="ftr" sz="quarter" idx="17"/>
          </p:nvPr>
        </p:nvSpPr>
        <p:spPr/>
        <p:txBody>
          <a:bodyPr/>
          <a:lstStyle/>
          <a:p>
            <a:r>
              <a:rPr lang="en-US" noProof="0"/>
              <a:t>Presentation title</a:t>
            </a:r>
          </a:p>
        </p:txBody>
      </p:sp>
      <p:sp>
        <p:nvSpPr>
          <p:cNvPr id="9" name="Slide Number Placeholder 8"/>
          <p:cNvSpPr>
            <a:spLocks noGrp="1"/>
          </p:cNvSpPr>
          <p:nvPr>
            <p:ph type="sldNum" sz="quarter" idx="18"/>
          </p:nvPr>
        </p:nvSpPr>
        <p:spPr/>
        <p:txBody>
          <a:bodyPr/>
          <a:lstStyle/>
          <a:p>
            <a:fld id="{8D0AFDD5-844D-364D-8AEC-50CF4D36D55D}" type="slidenum">
              <a:rPr lang="en-US" noProof="0" smtClean="0"/>
              <a:t>‹#›</a:t>
            </a:fld>
            <a:endParaRPr lang="en-US" noProof="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9065990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03FCE02C-6EC6-4E09-BC2C-9FDED4DE236E}" type="datetimeFigureOut">
              <a:rPr kumimoji="0" lang="en-US" sz="1300" b="0" i="0" u="none" strike="noStrike" kern="1200" cap="none" spc="0" normalizeH="0" baseline="0" noProof="0" dirty="0">
                <a:ln>
                  <a:noFill/>
                </a:ln>
                <a:solidFill>
                  <a:srgbClr val="FFFFFF"/>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2/5/2025</a:t>
            </a:fld>
            <a:endParaRPr kumimoji="0" lang="en-US" sz="13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0745951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1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4D8F36E1-9596-4E98-8786-4A17C5D29C65}" type="datetimeFigureOut">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69099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EE4D1A55-63BC-4BA2-9538-7DDEADA10621}" type="datetimeFigureOut">
              <a:rPr kumimoji="0" lang="en-US" sz="1300" b="0" i="0" u="none" strike="noStrike" kern="1200" cap="none" spc="0" normalizeH="0" baseline="0" noProof="0" dirty="0">
                <a:ln>
                  <a:noFill/>
                </a:ln>
                <a:solidFill>
                  <a:srgbClr val="FFFFFF"/>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2/5/2025</a:t>
            </a:fld>
            <a:endParaRPr kumimoji="0" lang="en-US" sz="13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3753668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66D01ABB-8821-4BF5-97A9-E1A66ACAEAA9}" type="datetimeFigureOut">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lvl1pPr>
              <a:defRPr>
                <a:solidFill>
                  <a:schemeClr val="tx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2759807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20C37B1C-D4A1-4A4F-A470-80868146AFC5}" type="datetimeFigureOut">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8" name="Footer Placeholder 7"/>
          <p:cNvSpPr>
            <a:spLocks noGrp="1"/>
          </p:cNvSpPr>
          <p:nvPr>
            <p:ph type="ftr" sz="quarter" idx="11"/>
          </p:nvPr>
        </p:nvSpPr>
        <p:spPr/>
        <p:txBody>
          <a:bodyPr/>
          <a:lstStyle>
            <a:lvl1pPr>
              <a:defRPr>
                <a:solidFill>
                  <a:schemeClr val="tx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9" name="Slide Number Placeholder 8"/>
          <p:cNvSpPr>
            <a:spLocks noGrp="1"/>
          </p:cNvSpPr>
          <p:nvPr>
            <p:ph type="sldNum" sz="quarter" idx="12"/>
          </p:nvPr>
        </p:nvSpPr>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7785987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6D31D1B9-F39E-471E-80A9-595CAA5664AD}" type="datetimeFigureOut">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4" name="Footer Placeholder 3"/>
          <p:cNvSpPr>
            <a:spLocks noGrp="1"/>
          </p:cNvSpPr>
          <p:nvPr>
            <p:ph type="ftr" sz="quarter" idx="11"/>
          </p:nvPr>
        </p:nvSpPr>
        <p:spPr/>
        <p:txBody>
          <a:bodyPr/>
          <a:lstStyle>
            <a:lvl1pPr>
              <a:defRPr>
                <a:solidFill>
                  <a:schemeClr val="tx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5" name="Slide Number Placeholder 4"/>
          <p:cNvSpPr>
            <a:spLocks noGrp="1"/>
          </p:cNvSpPr>
          <p:nvPr>
            <p:ph type="sldNum" sz="quarter" idx="12"/>
          </p:nvPr>
        </p:nvSpPr>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9872675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33FCEABC-E2B9-4606-A74F-CB06AF596887}" type="datetimeFigureOut">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3" name="Footer Placeholder 2"/>
          <p:cNvSpPr>
            <a:spLocks noGrp="1"/>
          </p:cNvSpPr>
          <p:nvPr>
            <p:ph type="ftr" sz="quarter" idx="11"/>
          </p:nvPr>
        </p:nvSpPr>
        <p:spPr/>
        <p:txBody>
          <a:bodyPr/>
          <a:lstStyle>
            <a:lvl1pPr>
              <a:defRPr>
                <a:solidFill>
                  <a:schemeClr val="tx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4" name="Slide Number Placeholder 3"/>
          <p:cNvSpPr>
            <a:spLocks noGrp="1"/>
          </p:cNvSpPr>
          <p:nvPr>
            <p:ph type="sldNum" sz="quarter" idx="12"/>
          </p:nvPr>
        </p:nvSpPr>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9447898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FA8850A0-01A3-4F4E-AA52-F716A9BFD4EB}" type="datetimeFigureOut">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7" name="Slide Number Placeholder 6"/>
          <p:cNvSpPr>
            <a:spLocks noGrp="1"/>
          </p:cNvSpPr>
          <p:nvPr>
            <p:ph type="sldNum" sz="quarter" idx="12"/>
          </p:nvPr>
        </p:nvSpPr>
        <p:spPr/>
        <p:txBody>
          <a:bodyPr/>
          <a:lstStyle>
            <a:lvl1pPr>
              <a:defRPr>
                <a:solidFill>
                  <a:schemeClr val="bg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455F5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455F51"/>
              </a:solidFill>
              <a:effectLst/>
              <a:uLnTx/>
              <a:uFillTx/>
              <a:latin typeface="Century Gothic" panose="020B0502020202020204"/>
              <a:ea typeface="+mn-ea"/>
              <a:cs typeface="+mn-cs"/>
            </a:endParaRPr>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10330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E5811CCA-BB49-46C7-A0E2-F42339750F9A}" type="datetimeFigureOut">
              <a:rPr kumimoji="0" lang="en-US" sz="1000" b="0" i="0" u="none" strike="noStrike" kern="1200" cap="none" spc="0" normalizeH="0" baseline="0" noProof="0" dirty="0">
                <a:ln>
                  <a:noFill/>
                </a:ln>
                <a:solidFill>
                  <a:srgbClr val="FFFFFF"/>
                </a:solidFill>
                <a:effectLst>
                  <a:outerShdw blurRad="19050" dist="6350" dir="2700000" algn="tl" rotWithShape="0">
                    <a:prstClr val="black">
                      <a:alpha val="40000"/>
                    </a:prstClr>
                  </a:outerShdw>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000" b="0" i="0" u="none" strike="noStrike" kern="1200" cap="none" spc="0" normalizeH="0" baseline="0" noProof="0" dirty="0">
              <a:ln>
                <a:noFill/>
              </a:ln>
              <a:solidFill>
                <a:srgbClr val="FFFFFF"/>
              </a:solidFill>
              <a:effectLst>
                <a:outerShdw blurRad="19050" dist="6350" dir="2700000" algn="tl" rotWithShape="0">
                  <a:prstClr val="black">
                    <a:alpha val="40000"/>
                  </a:prstClr>
                </a:outerShdw>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outerShdw blurRad="19050" dist="6350" dir="2700000" algn="tl" rotWithShape="0">
                  <a:prstClr val="black">
                    <a:alpha val="40000"/>
                  </a:prstClr>
                </a:outerShdw>
              </a:effectLst>
              <a:uLnTx/>
              <a:uFillTx/>
              <a:latin typeface="Century Gothic" panose="020B0502020202020204"/>
              <a:ea typeface="+mn-ea"/>
              <a:cs typeface="+mn-cs"/>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187029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t>‹#›</a:t>
            </a:fld>
            <a:endParaRPr lang="en-US" noProof="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p:cNvSpPr>
            <a:spLocks noGrp="1"/>
          </p:cNvSpPr>
          <p:nvPr>
            <p:ph type="dt" sz="half" idx="10"/>
          </p:nvPr>
        </p:nvSpPr>
        <p:spPr/>
        <p:txBody>
          <a:bodyPr/>
          <a:lstStyle>
            <a:lvl1pPr>
              <a:defRPr>
                <a:solidFill>
                  <a:schemeClr val="bg1"/>
                </a:solidFill>
              </a:defRPr>
            </a:lvl1pPr>
          </a:lstStyle>
          <a:p>
            <a:r>
              <a:rPr lang="en-US" noProof="0"/>
              <a:t>20XX</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FB075A7A-4A9A-410F-B848-AB998ACC9419}" type="datetimeFigureOut">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5281707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AA5F3E88-2D66-4D17-B0FA-EA13CB20B2FF}" type="datetimeFigureOut">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E3DED1"/>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2246119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27A7-8544-F902-99F8-21724E67B7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4C8112-77A7-3A05-51E1-53B2A2E70E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11CF24-B90C-354B-62E2-804D11A4D3B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86EE092-1F45-A13B-9E7C-05E487F3A26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0A2306D-0E96-162B-9DC3-5FCEE62985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4855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7807-3153-57BA-E5CD-1852E31C6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B8D91B-DCB2-0FBD-C4FD-4A6E13EFD5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B8036-F87C-3800-AD78-7566524E8ED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ADA9169-1F47-0AD5-DA58-A1837D2571E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B362651-4C34-0114-0646-9A96C7BC6C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4376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BDD9-4250-1ED3-0518-40FBC87D35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33DCAB-9BD3-7D4E-7447-9F341E71B8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DD76F-E4E8-61C4-17C6-FFF98C0D0BE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93705A5-333F-23D9-9D8E-E602CB963A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E9C2EAE-CCCB-7889-1F07-EF2D61F1BA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2561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1287-C3E7-B211-A177-15AE404BF9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F4A3C6-7467-7F68-FEAF-18BBAF262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831305-9EFF-3157-F7F2-33A31BBA8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5F58AF-48AE-8C8D-18C5-E103B121F5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C7639FCC-A7A1-4AEE-9C74-7A2A42FFBDF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1BAB2A5-154C-7253-A09D-D60DE73E11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0245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A390D-2A33-E978-166D-0EBD39FF56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AC57F3-B9F9-7106-CD3F-5A6DEBE11B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4C25AE-9ADD-306C-A448-F08A6A0960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ED923F-CD48-D3BD-3F12-A3EC9E8B8A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D0FAF7-08FC-8556-BB3C-018FC6777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F7CBC2-2270-F34D-3D1B-83EB124FBE2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286717AA-CFCE-4481-DEB3-2178424F4B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265E192-2923-FCE9-CC41-DE267C418D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7375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AD56-D0AC-D588-585F-D2C32DB03A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F1522A-19B5-7F1C-84F7-A763488578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344B6309-D33B-140A-F3A3-ED921E50C7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D5576EEA-E339-5CD3-0319-22EC0388B6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2136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25B5A4-AF09-B0ED-5F9C-BFC80CE360D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DA58443-C185-B411-AF28-AC56E2500B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1C427F9-6F46-768E-FF5A-C27216D158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4703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DB48-EE51-2004-E89A-33E5201CCA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039015-09CD-DE44-2CEB-CAEE62E53D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B5A21F-91F5-F3FF-22D6-FF864D1B0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C1820E-6963-C7C2-6D4F-DBA4651BDBE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B9E53CF-91A6-9079-640A-27769D9659F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5E6A91B-91D6-149D-6E24-AD90D74531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312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2796-D1E1-F0E7-845C-DC8B5A52F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86F6CE-3DB1-5960-DE70-50D5B0CC4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7CAF12-B751-0DBF-17F5-C878479BE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5665B-561B-3002-9008-47557A5CF2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C9DE4918-E2A0-7470-886A-758D538F823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111AFE7-FBCF-8DA3-B40D-3023D9DEC6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7737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68B9-7B6A-CE1D-CE19-D939BC1F5A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AC14D2-1CCA-6489-3350-051198221D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D6500-D569-C90B-1B8D-862FA79EDF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4F34432-69CE-AB80-6A86-E0C4EE617DB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19A0B7B-15B0-6D75-C51D-CEA03AE973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029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317C9-EC69-15A3-C479-997662EBFC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3B948E-D245-3223-60BF-F96B9EBF23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2D13E-3B8E-8C8B-6C5A-E54EFDD13C3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79F0339-19F2-E7BD-15FE-94E4FE9584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5E41D8A-750E-77BB-1379-695493522B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3073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27A7-8544-F902-99F8-21724E67B7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4C8112-77A7-3A05-51E1-53B2A2E70E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11CF24-B90C-354B-62E2-804D11A4D3B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86EE092-1F45-A13B-9E7C-05E487F3A26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0A2306D-0E96-162B-9DC3-5FCEE62985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3404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7807-3153-57BA-E5CD-1852E31C6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B8D91B-DCB2-0FBD-C4FD-4A6E13EFD5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B8036-F87C-3800-AD78-7566524E8ED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ADA9169-1F47-0AD5-DA58-A1837D2571E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B362651-4C34-0114-0646-9A96C7BC6C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045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BDD9-4250-1ED3-0518-40FBC87D35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33DCAB-9BD3-7D4E-7447-9F341E71B8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DD76F-E4E8-61C4-17C6-FFF98C0D0BE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93705A5-333F-23D9-9D8E-E602CB963A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E9C2EAE-CCCB-7889-1F07-EF2D61F1BA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1725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1287-C3E7-B211-A177-15AE404BF9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F4A3C6-7467-7F68-FEAF-18BBAF262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831305-9EFF-3157-F7F2-33A31BBA8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5F58AF-48AE-8C8D-18C5-E103B121F5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C7639FCC-A7A1-4AEE-9C74-7A2A42FFBDF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1BAB2A5-154C-7253-A09D-D60DE73E11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336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A390D-2A33-E978-166D-0EBD39FF56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AC57F3-B9F9-7106-CD3F-5A6DEBE11B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4C25AE-9ADD-306C-A448-F08A6A0960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ED923F-CD48-D3BD-3F12-A3EC9E8B8A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D0FAF7-08FC-8556-BB3C-018FC6777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F7CBC2-2270-F34D-3D1B-83EB124FBE2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286717AA-CFCE-4481-DEB3-2178424F4B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265E192-2923-FCE9-CC41-DE267C418D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469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AD56-D0AC-D588-585F-D2C32DB03A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F1522A-19B5-7F1C-84F7-A763488578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344B6309-D33B-140A-F3A3-ED921E50C7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D5576EEA-E339-5CD3-0319-22EC0388B6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89784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25B5A4-AF09-B0ED-5F9C-BFC80CE360D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DA58443-C185-B411-AF28-AC56E2500B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1C427F9-6F46-768E-FF5A-C27216D158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23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DB48-EE51-2004-E89A-33E5201CCA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039015-09CD-DE44-2CEB-CAEE62E53D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B5A21F-91F5-F3FF-22D6-FF864D1B0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C1820E-6963-C7C2-6D4F-DBA4651BDBE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B9E53CF-91A6-9079-640A-27769D9659F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5E6A91B-91D6-149D-6E24-AD90D74531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8202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2796-D1E1-F0E7-845C-DC8B5A52F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86F6CE-3DB1-5960-DE70-50D5B0CC4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7CAF12-B751-0DBF-17F5-C878479BE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5665B-561B-3002-9008-47557A5CF2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C9DE4918-E2A0-7470-886A-758D538F823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111AFE7-FBCF-8DA3-B40D-3023D9DEC6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5294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68B9-7B6A-CE1D-CE19-D939BC1F5A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AC14D2-1CCA-6489-3350-051198221D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D6500-D569-C90B-1B8D-862FA79EDF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4F34432-69CE-AB80-6A86-E0C4EE617DB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19A0B7B-15B0-6D75-C51D-CEA03AE973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47734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317C9-EC69-15A3-C479-997662EBFC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3B948E-D245-3223-60BF-F96B9EBF23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2D13E-3B8E-8C8B-6C5A-E54EFDD13C3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79F0339-19F2-E7BD-15FE-94E4FE9584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5E41D8A-750E-77BB-1379-695493522B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2054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27A7-8544-F902-99F8-21724E67B7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4C8112-77A7-3A05-51E1-53B2A2E70E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11CF24-B90C-354B-62E2-804D11A4D3B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86EE092-1F45-A13B-9E7C-05E487F3A26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0A2306D-0E96-162B-9DC3-5FCEE62985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4179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7807-3153-57BA-E5CD-1852E31C6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B8D91B-DCB2-0FBD-C4FD-4A6E13EFD5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B8036-F87C-3800-AD78-7566524E8ED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ADA9169-1F47-0AD5-DA58-A1837D2571E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B362651-4C34-0114-0646-9A96C7BC6C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7375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BDD9-4250-1ED3-0518-40FBC87D35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33DCAB-9BD3-7D4E-7447-9F341E71B8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DD76F-E4E8-61C4-17C6-FFF98C0D0BE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93705A5-333F-23D9-9D8E-E602CB963A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E9C2EAE-CCCB-7889-1F07-EF2D61F1BA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1639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1287-C3E7-B211-A177-15AE404BF9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F4A3C6-7467-7F68-FEAF-18BBAF262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831305-9EFF-3157-F7F2-33A31BBA8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5F58AF-48AE-8C8D-18C5-E103B121F5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C7639FCC-A7A1-4AEE-9C74-7A2A42FFBDF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1BAB2A5-154C-7253-A09D-D60DE73E11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7573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A390D-2A33-E978-166D-0EBD39FF56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AC57F3-B9F9-7106-CD3F-5A6DEBE11B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4C25AE-9ADD-306C-A448-F08A6A0960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ED923F-CD48-D3BD-3F12-A3EC9E8B8A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D0FAF7-08FC-8556-BB3C-018FC6777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F7CBC2-2270-F34D-3D1B-83EB124FBE2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286717AA-CFCE-4481-DEB3-2178424F4B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265E192-2923-FCE9-CC41-DE267C418D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2812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AD56-D0AC-D588-585F-D2C32DB03A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F1522A-19B5-7F1C-84F7-A763488578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344B6309-D33B-140A-F3A3-ED921E50C7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D5576EEA-E339-5CD3-0319-22EC0388B6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376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3.xml"/><Relationship Id="rId3" Type="http://schemas.openxmlformats.org/officeDocument/2006/relationships/slideLayout" Target="../slideLayouts/slideLayout46.xml"/><Relationship Id="rId21" Type="http://schemas.openxmlformats.org/officeDocument/2006/relationships/image" Target="../media/image5.png"/><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4.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3.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4.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5.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6.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7.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8.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t>‹#›</a:t>
            </a:fld>
            <a:endParaRPr lang="en-US" dirty="0"/>
          </a:p>
        </p:txBody>
      </p:sp>
      <p:cxnSp>
        <p:nvCxnSpPr>
          <p:cNvPr id="8" name="Straight Connector 7"/>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ndara"/>
                <a:ea typeface="+mn-ea"/>
                <a:cs typeface="+mn-cs"/>
              </a:rPr>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marL="0" marR="0" lvl="0" indent="0" algn="r" defTabSz="914400" rtl="0" eaLnBrk="1" fontAlgn="auto" latinLnBrk="0" hangingPunct="1">
              <a:lnSpc>
                <a:spcPts val="1000"/>
              </a:lnSpc>
              <a:spcBef>
                <a:spcPts val="0"/>
              </a:spcBef>
              <a:spcAft>
                <a:spcPts val="0"/>
              </a:spcAft>
              <a:buClrTx/>
              <a:buSzTx/>
              <a:buFontTx/>
              <a:buNone/>
              <a:tabLst/>
              <a:defRPr/>
            </a:pPr>
            <a:r>
              <a:rPr kumimoji="0" lang="en-US" sz="2500" b="1" i="0" u="none" strike="noStrike" kern="1200" cap="none" spc="-100" normalizeH="0" baseline="0" noProof="0" dirty="0">
                <a:ln>
                  <a:noFill/>
                </a:ln>
                <a:solidFill>
                  <a:srgbClr val="25C6E3"/>
                </a:solidFill>
                <a:effectLst/>
                <a:uLnTx/>
                <a:uFillTx/>
                <a:latin typeface="Corbel"/>
                <a:ea typeface="+mn-ea"/>
                <a:cs typeface="+mn-cs"/>
              </a:rPr>
              <a:t>TREY</a:t>
            </a:r>
            <a:r>
              <a:rPr kumimoji="0" lang="en-US" sz="1600" b="1" i="0" u="none" strike="noStrike" kern="1200" cap="none" spc="-100" normalizeH="0" baseline="0" noProof="0" dirty="0">
                <a:ln>
                  <a:noFill/>
                </a:ln>
                <a:solidFill>
                  <a:srgbClr val="25C6E3"/>
                </a:solidFill>
                <a:effectLst/>
                <a:uLnTx/>
                <a:uFillTx/>
                <a:latin typeface="Corbel"/>
                <a:ea typeface="+mn-ea"/>
                <a:cs typeface="+mn-cs"/>
              </a:rPr>
              <a:t> </a:t>
            </a:r>
            <a:br>
              <a:rPr kumimoji="0" lang="en-US" sz="1600" b="1" i="0" u="none" strike="noStrike" kern="1200" cap="none" spc="-100" normalizeH="0" baseline="0" noProof="0" dirty="0">
                <a:ln>
                  <a:noFill/>
                </a:ln>
                <a:solidFill>
                  <a:srgbClr val="25C6E3"/>
                </a:solidFill>
                <a:effectLst/>
                <a:uLnTx/>
                <a:uFillTx/>
                <a:latin typeface="Corbel"/>
                <a:ea typeface="+mn-ea"/>
                <a:cs typeface="+mn-cs"/>
              </a:rPr>
            </a:br>
            <a:r>
              <a:rPr kumimoji="0" lang="en-US" sz="1200" b="0" i="0" u="none" strike="noStrike" kern="1200" cap="none" spc="140" normalizeH="0" baseline="0" noProof="0" dirty="0">
                <a:ln>
                  <a:noFill/>
                </a:ln>
                <a:solidFill>
                  <a:prstClr val="black">
                    <a:lumMod val="75000"/>
                    <a:lumOff val="25000"/>
                  </a:prstClr>
                </a:solidFill>
                <a:effectLst/>
                <a:uLnTx/>
                <a:uFillTx/>
                <a:latin typeface="Corbel"/>
                <a:ea typeface="+mn-ea"/>
                <a:cs typeface="+mn-cs"/>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44123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4509A250-FF31-4206-8172-F9D3106AACB1}" type="datetimeFigureOut">
              <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tint val="75000"/>
                  <a:alpha val="60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836574527"/>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17205CAA-4E5A-4223-BD55-C5D2841AC9EF}" type="datetimeFigureOut">
              <a:rPr kumimoji="0" lang="en-US" sz="1000" b="0" i="0" u="none" strike="noStrike" kern="1200" cap="none" spc="0" normalizeH="0" baseline="0" noProof="0" dirty="0">
                <a:ln>
                  <a:noFill/>
                </a:ln>
                <a:solidFill>
                  <a:srgbClr val="455F51"/>
                </a:solidFill>
                <a:effectLst/>
                <a:uLnTx/>
                <a:uFillTx/>
                <a:latin typeface="Century Gothic" panose="020B0502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2/5/2025</a:t>
            </a:fld>
            <a:endParaRPr kumimoji="0" lang="en-US" sz="1000" b="0" i="0" u="none" strike="noStrike" kern="1200" cap="none" spc="0" normalizeH="0" baseline="0" noProof="0" dirty="0">
              <a:ln>
                <a:noFill/>
              </a:ln>
              <a:solidFill>
                <a:srgbClr val="455F51"/>
              </a:solidFill>
              <a:effectLst/>
              <a:uLnTx/>
              <a:uFillTx/>
              <a:latin typeface="Century Gothic" panose="020B0502020202020204"/>
              <a:ea typeface="+mn-ea"/>
              <a:cs typeface="+mn-cs"/>
            </a:endParaRPr>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455F51"/>
              </a:solidFill>
              <a:effectLst/>
              <a:uLnTx/>
              <a:uFillTx/>
              <a:latin typeface="Century Gothic" panose="020B0502020202020204"/>
              <a:ea typeface="+mn-ea"/>
              <a:cs typeface="+mn-cs"/>
            </a:endParaRPr>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00" b="0" i="0" u="none" strike="noStrike" kern="1200" cap="none" spc="0" normalizeH="0" baseline="0" noProof="0" dirty="0">
                <a:ln>
                  <a:noFill/>
                </a:ln>
                <a:solidFill>
                  <a:srgbClr val="455F51"/>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455F51"/>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54693612"/>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C046EF-6D90-74E4-C201-FB315E2BE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EA890D-BBFE-5786-150F-7D598CD8F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A217E-C823-8B2D-660B-171D585AC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89753B-9C05-AB00-3C7E-323E4FE51E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24C0EF8-DC7D-B5A4-F039-4084F74F21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88429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C046EF-6D90-74E4-C201-FB315E2BE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EA890D-BBFE-5786-150F-7D598CD8F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A217E-C823-8B2D-660B-171D585AC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89753B-9C05-AB00-3C7E-323E4FE51E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24C0EF8-DC7D-B5A4-F039-4084F74F21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48493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C046EF-6D90-74E4-C201-FB315E2BE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EA890D-BBFE-5786-150F-7D598CD8F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A217E-C823-8B2D-660B-171D585AC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89753B-9C05-AB00-3C7E-323E4FE51E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24C0EF8-DC7D-B5A4-F039-4084F74F21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8469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C046EF-6D90-74E4-C201-FB315E2BE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EA890D-BBFE-5786-150F-7D598CD8F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A217E-C823-8B2D-660B-171D585AC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6343F40-D97D-41D2-B338-7BC9F114BAFB}"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89753B-9C05-AB00-3C7E-323E4FE51E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24C0EF8-DC7D-B5A4-F039-4084F74F21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487F4B-F65A-4555-9E91-9230B768418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50620"/>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diagramColors" Target="../diagrams/colors2.xml"/><Relationship Id="rId11" Type="http://schemas.openxmlformats.org/officeDocument/2006/relationships/image" Target="../media/image32.png"/><Relationship Id="rId5" Type="http://schemas.openxmlformats.org/officeDocument/2006/relationships/diagramQuickStyle" Target="../diagrams/quickStyle2.xml"/><Relationship Id="rId10" Type="http://schemas.openxmlformats.org/officeDocument/2006/relationships/image" Target="../media/image31.png"/><Relationship Id="rId4" Type="http://schemas.openxmlformats.org/officeDocument/2006/relationships/diagramLayout" Target="../diagrams/layout2.xml"/><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bin"/><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6.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6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9886" y="823686"/>
            <a:ext cx="10115550" cy="4874844"/>
          </a:xfrm>
          <a:prstGeom prst="rect">
            <a:avLst/>
          </a:prstGeom>
        </p:spPr>
      </p:pic>
      <p:sp>
        <p:nvSpPr>
          <p:cNvPr id="5" name="Rectangle 4"/>
          <p:cNvSpPr/>
          <p:nvPr/>
        </p:nvSpPr>
        <p:spPr>
          <a:xfrm>
            <a:off x="4853214" y="1181100"/>
            <a:ext cx="5791200" cy="42100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t>Welcome</a:t>
            </a:r>
          </a:p>
          <a:p>
            <a:pPr algn="ctr"/>
            <a:r>
              <a:rPr lang="en-US" sz="4800" b="1" dirty="0"/>
              <a:t> To</a:t>
            </a:r>
          </a:p>
          <a:p>
            <a:pPr algn="ctr"/>
            <a:r>
              <a:rPr lang="en-US" sz="4800" b="1" dirty="0"/>
              <a:t> My Presentation</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208352"/>
            <a:ext cx="6229103" cy="1402734"/>
          </a:xfrm>
        </p:spPr>
        <p:txBody>
          <a:bodyPr>
            <a:normAutofit/>
          </a:bodyPr>
          <a:lstStyle/>
          <a:p>
            <a:r>
              <a:rPr lang="en-US" sz="2800" b="1" dirty="0"/>
              <a:t>IMC </a:t>
            </a:r>
            <a:r>
              <a:rPr lang="en-US" sz="2800" b="1" dirty="0" err="1"/>
              <a:t>Champaigns</a:t>
            </a:r>
            <a:r>
              <a:rPr lang="en-US" sz="2800" b="1" dirty="0"/>
              <a:t> of </a:t>
            </a:r>
            <a:r>
              <a:rPr lang="en-US" sz="2800" b="1" dirty="0" err="1"/>
              <a:t>Pitha</a:t>
            </a:r>
            <a:r>
              <a:rPr lang="en-US" sz="2800" b="1" dirty="0"/>
              <a:t> </a:t>
            </a:r>
            <a:r>
              <a:rPr lang="en-US" sz="2800" b="1" dirty="0" err="1"/>
              <a:t>Angon</a:t>
            </a:r>
            <a:r>
              <a:rPr lang="en-US" sz="2800" b="1" dirty="0"/>
              <a:t>: </a:t>
            </a:r>
            <a:r>
              <a:rPr lang="en-US" sz="1800" dirty="0"/>
              <a:t>Here we outline the Total IMC strategies of </a:t>
            </a:r>
            <a:r>
              <a:rPr lang="en-US" sz="1800" dirty="0" err="1"/>
              <a:t>Pitha</a:t>
            </a:r>
            <a:r>
              <a:rPr lang="en-US" sz="1800" dirty="0"/>
              <a:t> </a:t>
            </a:r>
            <a:r>
              <a:rPr lang="en-US" sz="1800" dirty="0" err="1"/>
              <a:t>Angon</a:t>
            </a:r>
            <a:r>
              <a:rPr lang="en-US" sz="1800" dirty="0"/>
              <a:t>. </a:t>
            </a:r>
            <a:endParaRPr lang="en-US" sz="1200" dirty="0"/>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2583826925"/>
              </p:ext>
            </p:extLst>
          </p:nvPr>
        </p:nvGraphicFramePr>
        <p:xfrm>
          <a:off x="650669" y="2090057"/>
          <a:ext cx="3950360" cy="4557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a:off x="4893953" y="2090057"/>
            <a:ext cx="3570955" cy="1301820"/>
          </a:xfrm>
          <a:prstGeom prst="roundRect">
            <a:avLst>
              <a:gd name="adj" fmla="val 1223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ounded Rectangle 6"/>
          <p:cNvSpPr/>
          <p:nvPr/>
        </p:nvSpPr>
        <p:spPr>
          <a:xfrm>
            <a:off x="4893953" y="3688024"/>
            <a:ext cx="3620215" cy="13018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 name="Rectangle 2"/>
          <p:cNvSpPr/>
          <p:nvPr/>
        </p:nvSpPr>
        <p:spPr>
          <a:xfrm>
            <a:off x="5907314" y="2090057"/>
            <a:ext cx="2119086" cy="1301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Digital Marketing </a:t>
            </a:r>
            <a:endParaRPr lang="en-US" sz="2000" dirty="0"/>
          </a:p>
        </p:txBody>
      </p:sp>
      <p:sp>
        <p:nvSpPr>
          <p:cNvPr id="9" name="Rectangle 8"/>
          <p:cNvSpPr/>
          <p:nvPr/>
        </p:nvSpPr>
        <p:spPr>
          <a:xfrm>
            <a:off x="6225527" y="3801067"/>
            <a:ext cx="2119086" cy="1045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Direct or Personal Selling </a:t>
            </a:r>
            <a:endParaRPr lang="en-US" dirty="0"/>
          </a:p>
        </p:txBody>
      </p:sp>
      <p:pic>
        <p:nvPicPr>
          <p:cNvPr id="5" name="Picture 4"/>
          <p:cNvPicPr>
            <a:picLocks noChangeAspect="1"/>
          </p:cNvPicPr>
          <p:nvPr/>
        </p:nvPicPr>
        <p:blipFill>
          <a:blip r:embed="rId8"/>
          <a:stretch>
            <a:fillRect/>
          </a:stretch>
        </p:blipFill>
        <p:spPr>
          <a:xfrm>
            <a:off x="741125" y="2090057"/>
            <a:ext cx="1258242" cy="1193399"/>
          </a:xfrm>
          <a:prstGeom prst="ellipse">
            <a:avLst/>
          </a:prstGeom>
          <a:ln>
            <a:noFill/>
          </a:ln>
          <a:effectLst>
            <a:softEdge rad="112500"/>
          </a:effectLst>
        </p:spPr>
      </p:pic>
      <p:pic>
        <p:nvPicPr>
          <p:cNvPr id="8" name="Picture 7"/>
          <p:cNvPicPr>
            <a:picLocks noChangeAspect="1"/>
          </p:cNvPicPr>
          <p:nvPr/>
        </p:nvPicPr>
        <p:blipFill>
          <a:blip r:embed="rId9"/>
          <a:stretch>
            <a:fillRect/>
          </a:stretch>
        </p:blipFill>
        <p:spPr>
          <a:xfrm>
            <a:off x="781296" y="3762427"/>
            <a:ext cx="1243094" cy="1196338"/>
          </a:xfrm>
          <a:prstGeom prst="ellipse">
            <a:avLst/>
          </a:prstGeom>
          <a:ln>
            <a:noFill/>
          </a:ln>
          <a:effectLst>
            <a:softEdge rad="112500"/>
          </a:effectLst>
        </p:spPr>
      </p:pic>
      <p:pic>
        <p:nvPicPr>
          <p:cNvPr id="10" name="Picture 9"/>
          <p:cNvPicPr>
            <a:picLocks noChangeAspect="1"/>
          </p:cNvPicPr>
          <p:nvPr/>
        </p:nvPicPr>
        <p:blipFill>
          <a:blip r:embed="rId10"/>
          <a:stretch>
            <a:fillRect/>
          </a:stretch>
        </p:blipFill>
        <p:spPr>
          <a:xfrm>
            <a:off x="633515" y="5370886"/>
            <a:ext cx="1260249" cy="1260249"/>
          </a:xfrm>
          <a:prstGeom prst="ellipse">
            <a:avLst/>
          </a:prstGeom>
          <a:ln>
            <a:noFill/>
          </a:ln>
          <a:effectLst>
            <a:softEdge rad="112500"/>
          </a:effectLst>
        </p:spPr>
      </p:pic>
      <p:pic>
        <p:nvPicPr>
          <p:cNvPr id="11" name="Picture 10"/>
          <p:cNvPicPr>
            <a:picLocks noChangeAspect="1"/>
          </p:cNvPicPr>
          <p:nvPr/>
        </p:nvPicPr>
        <p:blipFill>
          <a:blip r:embed="rId11"/>
          <a:stretch>
            <a:fillRect/>
          </a:stretch>
        </p:blipFill>
        <p:spPr>
          <a:xfrm>
            <a:off x="5014459" y="2148990"/>
            <a:ext cx="1241199" cy="1280513"/>
          </a:xfrm>
          <a:prstGeom prst="ellipse">
            <a:avLst/>
          </a:prstGeom>
          <a:ln>
            <a:noFill/>
          </a:ln>
          <a:effectLst>
            <a:softEdge rad="112500"/>
          </a:effectLst>
        </p:spPr>
      </p:pic>
      <p:pic>
        <p:nvPicPr>
          <p:cNvPr id="12" name="Picture 11"/>
          <p:cNvPicPr>
            <a:picLocks noChangeAspect="1"/>
          </p:cNvPicPr>
          <p:nvPr/>
        </p:nvPicPr>
        <p:blipFill>
          <a:blip r:embed="rId12"/>
          <a:stretch>
            <a:fillRect/>
          </a:stretch>
        </p:blipFill>
        <p:spPr>
          <a:xfrm>
            <a:off x="4893953" y="3743613"/>
            <a:ext cx="1222719" cy="1159935"/>
          </a:xfrm>
          <a:prstGeom prst="ellipse">
            <a:avLst/>
          </a:prstGeom>
          <a:ln>
            <a:noFill/>
          </a:ln>
          <a:effectLst>
            <a:softEdge rad="112500"/>
          </a:effectLst>
        </p:spPr>
      </p:pic>
      <p:pic>
        <p:nvPicPr>
          <p:cNvPr id="14" name="Picture 13"/>
          <p:cNvPicPr>
            <a:picLocks noChangeAspect="1"/>
          </p:cNvPicPr>
          <p:nvPr/>
        </p:nvPicPr>
        <p:blipFill>
          <a:blip r:embed="rId13"/>
          <a:stretch>
            <a:fillRect/>
          </a:stretch>
        </p:blipFill>
        <p:spPr>
          <a:xfrm>
            <a:off x="10624456" y="5334479"/>
            <a:ext cx="1567543" cy="1523520"/>
          </a:xfrm>
          <a:prstGeom prst="rect">
            <a:avLst/>
          </a:prstGeom>
        </p:spPr>
      </p:pic>
    </p:spTree>
    <p:extLst>
      <p:ext uri="{BB962C8B-B14F-4D97-AF65-F5344CB8AC3E}">
        <p14:creationId xmlns:p14="http://schemas.microsoft.com/office/powerpoint/2010/main" val="10107981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5-02-05 at 13.43.35">
            <a:hlinkClick r:id="" action="ppaction://media"/>
            <a:extLst>
              <a:ext uri="{FF2B5EF4-FFF2-40B4-BE49-F238E27FC236}">
                <a16:creationId xmlns:a16="http://schemas.microsoft.com/office/drawing/2014/main" id="{416F113D-04E7-59D2-F438-B9B09A3D57C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52799" y="862424"/>
            <a:ext cx="4281055" cy="5385976"/>
          </a:xfrm>
        </p:spPr>
      </p:pic>
    </p:spTree>
    <p:extLst>
      <p:ext uri="{BB962C8B-B14F-4D97-AF65-F5344CB8AC3E}">
        <p14:creationId xmlns:p14="http://schemas.microsoft.com/office/powerpoint/2010/main" val="52984275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EB41-4A0C-A56E-C753-F79DC8874098}"/>
              </a:ext>
            </a:extLst>
          </p:cNvPr>
          <p:cNvSpPr>
            <a:spLocks noGrp="1"/>
          </p:cNvSpPr>
          <p:nvPr>
            <p:ph type="title"/>
          </p:nvPr>
        </p:nvSpPr>
        <p:spPr>
          <a:xfrm>
            <a:off x="289560" y="159106"/>
            <a:ext cx="7325750" cy="1060093"/>
          </a:xfrm>
        </p:spPr>
        <p:txBody>
          <a:bodyPr>
            <a:normAutofit fontScale="90000"/>
          </a:bodyPr>
          <a:lstStyle/>
          <a:p>
            <a:br>
              <a:rPr lang="en-US" sz="3600" b="1" dirty="0"/>
            </a:br>
            <a:br>
              <a:rPr lang="en-US" sz="3600" b="1" dirty="0"/>
            </a:br>
            <a:br>
              <a:rPr lang="en-US" sz="3600" b="1" dirty="0"/>
            </a:br>
            <a:r>
              <a:rPr lang="en-US" sz="3600" b="1" dirty="0">
                <a:solidFill>
                  <a:schemeClr val="accent6">
                    <a:lumMod val="50000"/>
                  </a:schemeClr>
                </a:solidFill>
              </a:rPr>
              <a:t>Advertising Strategies Adopted by “</a:t>
            </a:r>
            <a:r>
              <a:rPr lang="en-US" sz="3600" b="1" dirty="0" err="1">
                <a:solidFill>
                  <a:schemeClr val="accent6">
                    <a:lumMod val="50000"/>
                  </a:schemeClr>
                </a:solidFill>
              </a:rPr>
              <a:t>Pitha</a:t>
            </a:r>
            <a:r>
              <a:rPr lang="en-US" sz="3600" b="1" dirty="0">
                <a:solidFill>
                  <a:schemeClr val="accent6">
                    <a:lumMod val="50000"/>
                  </a:schemeClr>
                </a:solidFill>
              </a:rPr>
              <a:t> </a:t>
            </a:r>
            <a:r>
              <a:rPr lang="en-US" sz="3600" b="1" dirty="0" err="1">
                <a:solidFill>
                  <a:schemeClr val="accent6">
                    <a:lumMod val="50000"/>
                  </a:schemeClr>
                </a:solidFill>
              </a:rPr>
              <a:t>Angon</a:t>
            </a:r>
            <a:r>
              <a:rPr lang="en-US" sz="3600" b="1" dirty="0">
                <a:solidFill>
                  <a:schemeClr val="accent6">
                    <a:lumMod val="50000"/>
                  </a:schemeClr>
                </a:solidFill>
              </a:rPr>
              <a:t>”</a:t>
            </a:r>
            <a:br>
              <a:rPr lang="en-US" dirty="0"/>
            </a:br>
            <a:br>
              <a:rPr lang="en-US" dirty="0"/>
            </a:br>
            <a:br>
              <a:rPr lang="en-US" sz="4400" b="1" dirty="0">
                <a:effectLst/>
                <a:latin typeface="Calibri" panose="020F0502020204030204" pitchFamily="34" charset="0"/>
                <a:ea typeface="SimSun" panose="02010600030101010101" pitchFamily="2" charset="-122"/>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C6E9BE3-F2CE-E313-6F93-665B60C3371F}"/>
              </a:ext>
            </a:extLst>
          </p:cNvPr>
          <p:cNvSpPr>
            <a:spLocks noGrp="1"/>
          </p:cNvSpPr>
          <p:nvPr>
            <p:ph idx="1"/>
          </p:nvPr>
        </p:nvSpPr>
        <p:spPr>
          <a:xfrm>
            <a:off x="1161500" y="1157630"/>
            <a:ext cx="7112000" cy="1756236"/>
          </a:xfrm>
        </p:spPr>
        <p:txBody>
          <a:bodyPr>
            <a:normAutofit fontScale="77500" lnSpcReduction="20000"/>
          </a:bodyPr>
          <a:lstStyle/>
          <a:p>
            <a:r>
              <a:rPr lang="en-US" dirty="0"/>
              <a:t>Advertising is any paid form of non-personal communication about any </a:t>
            </a:r>
            <a:r>
              <a:rPr lang="en-US" dirty="0" err="1"/>
              <a:t>organisation</a:t>
            </a:r>
            <a:r>
              <a:rPr lang="en-US" dirty="0"/>
              <a:t>, product, service or idea by an identified sponsor.</a:t>
            </a:r>
          </a:p>
          <a:p>
            <a:r>
              <a:rPr lang="en-US" dirty="0"/>
              <a:t>In the advertising strategy we leverage both traditional and digital media channels to reach a broad audience. </a:t>
            </a:r>
          </a:p>
        </p:txBody>
      </p:sp>
      <p:graphicFrame>
        <p:nvGraphicFramePr>
          <p:cNvPr id="9" name="Diagram 8">
            <a:extLst>
              <a:ext uri="{FF2B5EF4-FFF2-40B4-BE49-F238E27FC236}">
                <a16:creationId xmlns:a16="http://schemas.microsoft.com/office/drawing/2014/main" id="{C6120139-CF24-41BC-9AF6-1F82C98534DC}"/>
              </a:ext>
            </a:extLst>
          </p:cNvPr>
          <p:cNvGraphicFramePr/>
          <p:nvPr>
            <p:extLst>
              <p:ext uri="{D42A27DB-BD31-4B8C-83A1-F6EECF244321}">
                <p14:modId xmlns:p14="http://schemas.microsoft.com/office/powerpoint/2010/main" val="2530123148"/>
              </p:ext>
            </p:extLst>
          </p:nvPr>
        </p:nvGraphicFramePr>
        <p:xfrm>
          <a:off x="3322319" y="3217647"/>
          <a:ext cx="8128000" cy="3055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val 9">
            <a:extLst>
              <a:ext uri="{FF2B5EF4-FFF2-40B4-BE49-F238E27FC236}">
                <a16:creationId xmlns:a16="http://schemas.microsoft.com/office/drawing/2014/main" id="{F4CF87BC-734B-6F3B-92FC-EDBA6E7A5D35}"/>
              </a:ext>
            </a:extLst>
          </p:cNvPr>
          <p:cNvSpPr/>
          <p:nvPr/>
        </p:nvSpPr>
        <p:spPr>
          <a:xfrm>
            <a:off x="139504" y="3412119"/>
            <a:ext cx="3182815" cy="305509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Advertising Strategies </a:t>
            </a:r>
            <a:r>
              <a:rPr kumimoji="0" lang="en-US" sz="2400" b="1" i="0" u="none" strike="noStrike" kern="1200" cap="none" spc="0" normalizeH="0" baseline="0" noProof="0" dirty="0">
                <a:ln>
                  <a:noFill/>
                </a:ln>
                <a:solidFill>
                  <a:srgbClr val="70AD47">
                    <a:lumMod val="50000"/>
                  </a:srgbClr>
                </a:solidFill>
                <a:effectLst/>
                <a:uLnTx/>
                <a:uFillTx/>
                <a:latin typeface="Calibri" panose="020F0502020204030204" pitchFamily="34" charset="0"/>
                <a:ea typeface="SimSun" panose="02010600030101010101" pitchFamily="2" charset="-122"/>
                <a:cs typeface="Times New Roman" panose="02020603050405020304" pitchFamily="18" charset="0"/>
              </a:rPr>
              <a:t>including: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6C3570B1-D3E2-6182-3551-300F29FB4FE3}"/>
              </a:ext>
            </a:extLst>
          </p:cNvPr>
          <p:cNvSpPr/>
          <p:nvPr/>
        </p:nvSpPr>
        <p:spPr>
          <a:xfrm>
            <a:off x="3322319" y="3601170"/>
            <a:ext cx="914400" cy="914400"/>
          </a:xfrm>
          <a:prstGeom prst="ellipse">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2" name="Oval 11">
            <a:extLst>
              <a:ext uri="{FF2B5EF4-FFF2-40B4-BE49-F238E27FC236}">
                <a16:creationId xmlns:a16="http://schemas.microsoft.com/office/drawing/2014/main" id="{926BC9C3-2EC7-46E2-C364-0ECA96C81F70}"/>
              </a:ext>
            </a:extLst>
          </p:cNvPr>
          <p:cNvSpPr/>
          <p:nvPr/>
        </p:nvSpPr>
        <p:spPr>
          <a:xfrm>
            <a:off x="3322319" y="4936954"/>
            <a:ext cx="914400" cy="914400"/>
          </a:xfrm>
          <a:prstGeom prst="ellipse">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pic>
        <p:nvPicPr>
          <p:cNvPr id="4" name="Picture 3"/>
          <p:cNvPicPr>
            <a:picLocks noChangeAspect="1"/>
          </p:cNvPicPr>
          <p:nvPr/>
        </p:nvPicPr>
        <p:blipFill>
          <a:blip r:embed="rId7"/>
          <a:stretch>
            <a:fillRect/>
          </a:stretch>
        </p:blipFill>
        <p:spPr>
          <a:xfrm>
            <a:off x="8931689" y="121005"/>
            <a:ext cx="2790411" cy="24358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9222401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292300" y="1481682"/>
            <a:ext cx="5472000" cy="3407981"/>
          </a:xfrm>
        </p:spPr>
        <p:txBody>
          <a:bodyPr/>
          <a:lstStyle/>
          <a:p>
            <a:pPr marL="0" indent="0">
              <a:buNone/>
            </a:pPr>
            <a:r>
              <a:rPr lang="en-US" sz="2400" b="1" dirty="0">
                <a:solidFill>
                  <a:schemeClr val="accent6">
                    <a:lumMod val="75000"/>
                  </a:schemeClr>
                </a:solidFill>
              </a:rPr>
              <a:t>Sales Promotion Strategies of </a:t>
            </a:r>
            <a:r>
              <a:rPr lang="en-US" sz="2400" dirty="0">
                <a:solidFill>
                  <a:schemeClr val="accent6">
                    <a:lumMod val="75000"/>
                  </a:schemeClr>
                </a:solidFill>
              </a:rPr>
              <a:t>“</a:t>
            </a:r>
            <a:r>
              <a:rPr lang="en-US" sz="2400" dirty="0" err="1">
                <a:solidFill>
                  <a:schemeClr val="accent6">
                    <a:lumMod val="75000"/>
                  </a:schemeClr>
                </a:solidFill>
              </a:rPr>
              <a:t>Pitha</a:t>
            </a:r>
            <a:r>
              <a:rPr lang="en-US" sz="2400" dirty="0">
                <a:solidFill>
                  <a:schemeClr val="accent6">
                    <a:lumMod val="75000"/>
                  </a:schemeClr>
                </a:solidFill>
              </a:rPr>
              <a:t> </a:t>
            </a:r>
            <a:r>
              <a:rPr lang="en-US" sz="2400" dirty="0" err="1">
                <a:solidFill>
                  <a:schemeClr val="accent6">
                    <a:lumMod val="75000"/>
                  </a:schemeClr>
                </a:solidFill>
              </a:rPr>
              <a:t>Angon</a:t>
            </a:r>
            <a:r>
              <a:rPr lang="en-US" sz="2400" dirty="0">
                <a:solidFill>
                  <a:schemeClr val="accent6">
                    <a:lumMod val="75000"/>
                  </a:schemeClr>
                </a:solidFill>
              </a:rPr>
              <a:t>”</a:t>
            </a:r>
            <a:r>
              <a:rPr lang="en-US" sz="2400" b="1" dirty="0">
                <a:solidFill>
                  <a:schemeClr val="accent6">
                    <a:lumMod val="75000"/>
                  </a:schemeClr>
                </a:solidFill>
              </a:rPr>
              <a:t>:</a:t>
            </a:r>
          </a:p>
          <a:p>
            <a:pPr lvl="0" algn="just"/>
            <a:r>
              <a:rPr lang="en-US" dirty="0">
                <a:solidFill>
                  <a:schemeClr val="tx1"/>
                </a:solidFill>
              </a:rPr>
              <a:t>In-Store Promotions</a:t>
            </a:r>
          </a:p>
          <a:p>
            <a:pPr lvl="0" algn="just"/>
            <a:r>
              <a:rPr lang="en-US" dirty="0">
                <a:solidFill>
                  <a:schemeClr val="tx1"/>
                </a:solidFill>
              </a:rPr>
              <a:t>Limited-Time Offers</a:t>
            </a:r>
          </a:p>
          <a:p>
            <a:pPr lvl="0" algn="just"/>
            <a:r>
              <a:rPr lang="en-US" dirty="0">
                <a:solidFill>
                  <a:schemeClr val="tx1"/>
                </a:solidFill>
              </a:rPr>
              <a:t>Loyalty Programs</a:t>
            </a:r>
          </a:p>
          <a:p>
            <a:pPr lvl="0" algn="just"/>
            <a:r>
              <a:rPr lang="en-US" dirty="0">
                <a:solidFill>
                  <a:schemeClr val="tx1"/>
                </a:solidFill>
              </a:rPr>
              <a:t>Festive Discounts</a:t>
            </a:r>
          </a:p>
          <a:p>
            <a:pPr lvl="0" algn="just"/>
            <a:r>
              <a:rPr lang="en-US" dirty="0">
                <a:solidFill>
                  <a:schemeClr val="tx1"/>
                </a:solidFill>
              </a:rPr>
              <a:t>Bundling</a:t>
            </a:r>
          </a:p>
          <a:p>
            <a:pPr lvl="0" algn="just"/>
            <a:r>
              <a:rPr lang="en-US" dirty="0">
                <a:solidFill>
                  <a:schemeClr val="tx1"/>
                </a:solidFill>
              </a:rPr>
              <a:t>Sampling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6000" y="-1"/>
            <a:ext cx="6096000" cy="6803352"/>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498585" y="2387388"/>
            <a:ext cx="5718629" cy="1596571"/>
          </a:xfrm>
        </p:spPr>
        <p:txBody>
          <a:bodyPr/>
          <a:lstStyle/>
          <a:p>
            <a:pPr algn="ctr"/>
            <a:r>
              <a:rPr lang="en-US" sz="4000" dirty="0">
                <a:solidFill>
                  <a:schemeClr val="accent6">
                    <a:lumMod val="75000"/>
                  </a:schemeClr>
                </a:solidFill>
              </a:rPr>
              <a:t>Sales Promotion</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11800" y="4114800"/>
            <a:ext cx="4648200" cy="1747000"/>
          </a:xfrm>
        </p:spPr>
        <p:txBody>
          <a:bodyPr/>
          <a:lstStyle/>
          <a:p>
            <a:pPr algn="just"/>
            <a:r>
              <a:rPr lang="en-US" sz="1600" dirty="0"/>
              <a:t>A sales promotion is a marketing strategy where a business will use short-term campaigns to spark interest and create demand for a product, service or other offers. </a:t>
            </a:r>
            <a:r>
              <a:rPr lang="en-US" sz="1600" dirty="0" err="1"/>
              <a:t>Pitha</a:t>
            </a:r>
            <a:r>
              <a:rPr lang="en-US" sz="1600" dirty="0"/>
              <a:t> </a:t>
            </a:r>
            <a:r>
              <a:rPr lang="en-US" sz="1600" dirty="0" err="1"/>
              <a:t>Angon</a:t>
            </a:r>
            <a:r>
              <a:rPr lang="en-US" sz="1600" dirty="0"/>
              <a:t> also try to involve in sales promotional strategies. </a:t>
            </a:r>
            <a:endParaRPr lang="en-US" dirty="0"/>
          </a:p>
        </p:txBody>
      </p:sp>
      <p:pic>
        <p:nvPicPr>
          <p:cNvPr id="7" name="Picture 6"/>
          <p:cNvPicPr>
            <a:picLocks noChangeAspect="1"/>
          </p:cNvPicPr>
          <p:nvPr/>
        </p:nvPicPr>
        <p:blipFill>
          <a:blip r:embed="rId3"/>
          <a:stretch>
            <a:fillRect/>
          </a:stretch>
        </p:blipFill>
        <p:spPr>
          <a:xfrm>
            <a:off x="0" y="145636"/>
            <a:ext cx="2143125" cy="1681163"/>
          </a:xfrm>
          <a:prstGeom prst="rect">
            <a:avLst/>
          </a:prstGeom>
        </p:spPr>
      </p:pic>
    </p:spTree>
    <p:extLst>
      <p:ext uri="{BB962C8B-B14F-4D97-AF65-F5344CB8AC3E}">
        <p14:creationId xmlns:p14="http://schemas.microsoft.com/office/powerpoint/2010/main" val="327352458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5617029" y="1494972"/>
            <a:ext cx="6574971" cy="4239610"/>
          </a:xfrm>
        </p:spPr>
        <p:txBody>
          <a:bodyPr/>
          <a:lstStyle/>
          <a:p>
            <a:pPr marL="0" indent="0">
              <a:buNone/>
            </a:pPr>
            <a:r>
              <a:rPr lang="en-US" sz="2400" b="1" dirty="0">
                <a:solidFill>
                  <a:schemeClr val="accent6">
                    <a:lumMod val="75000"/>
                  </a:schemeClr>
                </a:solidFill>
              </a:rPr>
              <a:t>Public Relation Strategies of </a:t>
            </a:r>
            <a:r>
              <a:rPr lang="en-US" sz="2400" dirty="0">
                <a:solidFill>
                  <a:schemeClr val="accent6">
                    <a:lumMod val="75000"/>
                  </a:schemeClr>
                </a:solidFill>
              </a:rPr>
              <a:t>“</a:t>
            </a:r>
            <a:r>
              <a:rPr lang="en-US" sz="2400" dirty="0" err="1">
                <a:solidFill>
                  <a:schemeClr val="accent6">
                    <a:lumMod val="75000"/>
                  </a:schemeClr>
                </a:solidFill>
              </a:rPr>
              <a:t>Pitha</a:t>
            </a:r>
            <a:r>
              <a:rPr lang="en-US" sz="2400" dirty="0">
                <a:solidFill>
                  <a:schemeClr val="accent6">
                    <a:lumMod val="75000"/>
                  </a:schemeClr>
                </a:solidFill>
              </a:rPr>
              <a:t> </a:t>
            </a:r>
            <a:r>
              <a:rPr lang="en-US" sz="2400" dirty="0" err="1">
                <a:solidFill>
                  <a:schemeClr val="accent6">
                    <a:lumMod val="75000"/>
                  </a:schemeClr>
                </a:solidFill>
              </a:rPr>
              <a:t>Angon</a:t>
            </a:r>
            <a:r>
              <a:rPr lang="en-US" sz="2400" dirty="0">
                <a:solidFill>
                  <a:schemeClr val="accent6">
                    <a:lumMod val="75000"/>
                  </a:schemeClr>
                </a:solidFill>
              </a:rPr>
              <a:t>”</a:t>
            </a:r>
            <a:r>
              <a:rPr lang="en-US" sz="2400" b="1" dirty="0">
                <a:solidFill>
                  <a:schemeClr val="accent6">
                    <a:lumMod val="75000"/>
                  </a:schemeClr>
                </a:solidFill>
              </a:rPr>
              <a:t>:</a:t>
            </a:r>
          </a:p>
          <a:p>
            <a:pPr marL="0" indent="0" algn="just">
              <a:buNone/>
            </a:pPr>
            <a:r>
              <a:rPr lang="en-US" sz="2400" dirty="0">
                <a:solidFill>
                  <a:srgbClr val="0070C0"/>
                </a:solidFill>
              </a:rPr>
              <a:t>  1.</a:t>
            </a:r>
            <a:r>
              <a:rPr lang="en-US" dirty="0">
                <a:solidFill>
                  <a:srgbClr val="0070C0"/>
                </a:solidFill>
              </a:rPr>
              <a:t>Identify and segment the target audience according to:</a:t>
            </a:r>
          </a:p>
          <a:p>
            <a:pPr algn="just"/>
            <a:r>
              <a:rPr lang="en-US" dirty="0"/>
              <a:t>Demographic segment</a:t>
            </a:r>
          </a:p>
          <a:p>
            <a:pPr lvl="0" algn="just"/>
            <a:r>
              <a:rPr lang="en-US" dirty="0"/>
              <a:t>Psychographic segment</a:t>
            </a:r>
          </a:p>
          <a:p>
            <a:pPr lvl="0" algn="just"/>
            <a:r>
              <a:rPr lang="en-US" dirty="0"/>
              <a:t>Media consumption habits</a:t>
            </a:r>
          </a:p>
          <a:p>
            <a:pPr lvl="0" algn="just"/>
            <a:endParaRPr lang="en-US" dirty="0"/>
          </a:p>
          <a:p>
            <a:pPr marL="0" indent="0" algn="just">
              <a:buNone/>
            </a:pPr>
            <a:r>
              <a:rPr lang="en-US" dirty="0"/>
              <a:t> </a:t>
            </a:r>
            <a:r>
              <a:rPr lang="en-US" b="1" dirty="0"/>
              <a:t>  </a:t>
            </a:r>
            <a:r>
              <a:rPr lang="en-US" b="1" dirty="0">
                <a:solidFill>
                  <a:srgbClr val="0070C0"/>
                </a:solidFill>
              </a:rPr>
              <a:t>2. </a:t>
            </a:r>
            <a:r>
              <a:rPr lang="en-US" dirty="0">
                <a:solidFill>
                  <a:srgbClr val="0070C0"/>
                </a:solidFill>
              </a:rPr>
              <a:t>Develop relationship with media </a:t>
            </a:r>
          </a:p>
          <a:p>
            <a:pPr marL="0" indent="0" algn="just">
              <a:buNone/>
            </a:pPr>
            <a:r>
              <a:rPr lang="en-US" b="1" dirty="0">
                <a:solidFill>
                  <a:srgbClr val="0070C0"/>
                </a:solidFill>
              </a:rPr>
              <a:t>   3. </a:t>
            </a:r>
            <a:r>
              <a:rPr lang="en-US" dirty="0">
                <a:solidFill>
                  <a:srgbClr val="0070C0"/>
                </a:solidFill>
              </a:rPr>
              <a:t>Participation on special event </a:t>
            </a:r>
          </a:p>
          <a:p>
            <a:pPr marL="0" indent="0" algn="just">
              <a:buNone/>
            </a:pPr>
            <a:r>
              <a:rPr lang="en-US" dirty="0">
                <a:solidFill>
                  <a:srgbClr val="0070C0"/>
                </a:solidFill>
              </a:rPr>
              <a:t>   </a:t>
            </a:r>
            <a:r>
              <a:rPr lang="en-US" b="1" dirty="0">
                <a:solidFill>
                  <a:srgbClr val="0070C0"/>
                </a:solidFill>
              </a:rPr>
              <a:t>4.</a:t>
            </a:r>
            <a:r>
              <a:rPr lang="en-US" dirty="0">
                <a:solidFill>
                  <a:srgbClr val="0070C0"/>
                </a:solidFill>
              </a:rPr>
              <a:t>Maintain partnership with influencer</a:t>
            </a:r>
          </a:p>
          <a:p>
            <a:pPr lvl="0" algn="just"/>
            <a:endParaRPr lang="en-US" dirty="0"/>
          </a:p>
          <a:p>
            <a:pPr lvl="0" algn="just"/>
            <a:endParaRPr lang="en-US" dirty="0"/>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10279" y="26730"/>
            <a:ext cx="5055207" cy="6722413"/>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595331" y="6271617"/>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0279" y="2002971"/>
            <a:ext cx="4242407" cy="1046466"/>
          </a:xfrm>
        </p:spPr>
        <p:txBody>
          <a:bodyPr/>
          <a:lstStyle/>
          <a:p>
            <a:pPr algn="ctr"/>
            <a:r>
              <a:rPr lang="en-US" sz="4800" dirty="0"/>
              <a:t>Public Relation </a:t>
            </a:r>
            <a:endParaRPr lang="en-US" sz="3200" dirty="0">
              <a:solidFill>
                <a:schemeClr val="accent6">
                  <a:lumMod val="75000"/>
                </a:schemeClr>
              </a:solidFill>
            </a:endParaRP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257829" y="3241300"/>
            <a:ext cx="4807657" cy="1747000"/>
          </a:xfrm>
        </p:spPr>
        <p:txBody>
          <a:bodyPr/>
          <a:lstStyle/>
          <a:p>
            <a:pPr algn="just"/>
            <a:r>
              <a:rPr lang="en-US" dirty="0"/>
              <a:t>Public relations (PR) is the process of maintaining a favorable image and building beneficial relationships between an organization and the public communities, groups, and people it serves. </a:t>
            </a:r>
          </a:p>
        </p:txBody>
      </p:sp>
      <p:pic>
        <p:nvPicPr>
          <p:cNvPr id="7" name="Picture 6"/>
          <p:cNvPicPr>
            <a:picLocks noChangeAspect="1"/>
          </p:cNvPicPr>
          <p:nvPr/>
        </p:nvPicPr>
        <p:blipFill>
          <a:blip r:embed="rId3"/>
          <a:stretch>
            <a:fillRect/>
          </a:stretch>
        </p:blipFill>
        <p:spPr>
          <a:xfrm>
            <a:off x="10226950" y="5958647"/>
            <a:ext cx="1457047" cy="856608"/>
          </a:xfrm>
          <a:prstGeom prst="rect">
            <a:avLst/>
          </a:prstGeom>
        </p:spPr>
      </p:pic>
      <p:pic>
        <p:nvPicPr>
          <p:cNvPr id="6" name="Picture 5"/>
          <p:cNvPicPr>
            <a:picLocks noChangeAspect="1"/>
          </p:cNvPicPr>
          <p:nvPr/>
        </p:nvPicPr>
        <p:blipFill>
          <a:blip r:embed="rId4"/>
          <a:stretch>
            <a:fillRect/>
          </a:stretch>
        </p:blipFill>
        <p:spPr>
          <a:xfrm>
            <a:off x="5492448" y="288861"/>
            <a:ext cx="2153770" cy="1206111"/>
          </a:xfrm>
          <a:prstGeom prst="rect">
            <a:avLst/>
          </a:prstGeom>
        </p:spPr>
      </p:pic>
      <p:sp>
        <p:nvSpPr>
          <p:cNvPr id="8" name="Rectangle 7"/>
          <p:cNvSpPr/>
          <p:nvPr/>
        </p:nvSpPr>
        <p:spPr>
          <a:xfrm>
            <a:off x="5907314" y="288861"/>
            <a:ext cx="1393372" cy="1901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9113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77785-88CC-A333-C479-7DA6937F4D74}"/>
              </a:ext>
            </a:extLst>
          </p:cNvPr>
          <p:cNvSpPr>
            <a:spLocks noGrp="1"/>
          </p:cNvSpPr>
          <p:nvPr>
            <p:ph type="title"/>
          </p:nvPr>
        </p:nvSpPr>
        <p:spPr>
          <a:xfrm>
            <a:off x="277700" y="655367"/>
            <a:ext cx="5223877" cy="1117600"/>
          </a:xfrm>
          <a:solidFill>
            <a:schemeClr val="accent1">
              <a:lumMod val="20000"/>
              <a:lumOff val="80000"/>
            </a:schemeClr>
          </a:solidFill>
        </p:spPr>
        <p:txBody>
          <a:bodyPr>
            <a:normAutofit fontScale="90000"/>
          </a:bodyPr>
          <a:lstStyle/>
          <a:p>
            <a:pPr algn="ctr"/>
            <a:r>
              <a:rPr lang="en-US" sz="4000" b="1" dirty="0">
                <a:solidFill>
                  <a:srgbClr val="C00000"/>
                </a:solidFill>
              </a:rPr>
              <a:t>Digital Marketing Strategy </a:t>
            </a:r>
            <a:br>
              <a:rPr lang="en-US" sz="1800" dirty="0">
                <a:effectLst/>
                <a:latin typeface="Calibri" panose="020F0502020204030204" pitchFamily="34" charset="0"/>
                <a:ea typeface="SimSun" panose="02010600030101010101" pitchFamily="2" charset="-122"/>
                <a:cs typeface="Times New Roman" panose="02020603050405020304" pitchFamily="18" charset="0"/>
              </a:rPr>
            </a:br>
            <a:endParaRPr lang="en-US" dirty="0"/>
          </a:p>
        </p:txBody>
      </p:sp>
      <p:cxnSp>
        <p:nvCxnSpPr>
          <p:cNvPr id="5" name="Straight Arrow Connector 4">
            <a:extLst>
              <a:ext uri="{FF2B5EF4-FFF2-40B4-BE49-F238E27FC236}">
                <a16:creationId xmlns:a16="http://schemas.microsoft.com/office/drawing/2014/main" id="{B5A6A1C1-B04E-B17B-A0B8-23BB7067C375}"/>
              </a:ext>
            </a:extLst>
          </p:cNvPr>
          <p:cNvCxnSpPr>
            <a:cxnSpLocks/>
          </p:cNvCxnSpPr>
          <p:nvPr/>
        </p:nvCxnSpPr>
        <p:spPr>
          <a:xfrm>
            <a:off x="6499275" y="1309174"/>
            <a:ext cx="0" cy="4134143"/>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26B1CB9-62C1-A7F9-7960-FCBDB7E1A7F4}"/>
              </a:ext>
            </a:extLst>
          </p:cNvPr>
          <p:cNvCxnSpPr>
            <a:cxnSpLocks/>
          </p:cNvCxnSpPr>
          <p:nvPr/>
        </p:nvCxnSpPr>
        <p:spPr>
          <a:xfrm>
            <a:off x="6208542" y="2363372"/>
            <a:ext cx="0" cy="2025748"/>
          </a:xfrm>
          <a:prstGeom prst="line">
            <a:avLst/>
          </a:prstGeom>
          <a:ln w="28575">
            <a:solidFill>
              <a:srgbClr val="CC0000"/>
            </a:solidFill>
          </a:ln>
        </p:spPr>
        <p:style>
          <a:lnRef idx="1">
            <a:schemeClr val="accent2"/>
          </a:lnRef>
          <a:fillRef idx="0">
            <a:schemeClr val="accent2"/>
          </a:fillRef>
          <a:effectRef idx="0">
            <a:schemeClr val="accent2"/>
          </a:effectRef>
          <a:fontRef idx="minor">
            <a:schemeClr val="tx1"/>
          </a:fontRef>
        </p:style>
      </p:cxnSp>
      <p:pic>
        <p:nvPicPr>
          <p:cNvPr id="15" name="Picture 14">
            <a:extLst>
              <a:ext uri="{FF2B5EF4-FFF2-40B4-BE49-F238E27FC236}">
                <a16:creationId xmlns:a16="http://schemas.microsoft.com/office/drawing/2014/main" id="{6A6E96AF-C40D-C45B-E5B4-B8B904ECABA4}"/>
              </a:ext>
            </a:extLst>
          </p:cNvPr>
          <p:cNvPicPr>
            <a:picLocks noChangeAspect="1"/>
          </p:cNvPicPr>
          <p:nvPr/>
        </p:nvPicPr>
        <p:blipFill>
          <a:blip r:embed="rId2"/>
          <a:stretch>
            <a:fillRect/>
          </a:stretch>
        </p:blipFill>
        <p:spPr>
          <a:xfrm>
            <a:off x="6827443" y="2363372"/>
            <a:ext cx="30483" cy="2048434"/>
          </a:xfrm>
          <a:prstGeom prst="rect">
            <a:avLst/>
          </a:prstGeom>
        </p:spPr>
      </p:pic>
      <p:sp>
        <p:nvSpPr>
          <p:cNvPr id="25" name="Rectangle 24">
            <a:extLst>
              <a:ext uri="{FF2B5EF4-FFF2-40B4-BE49-F238E27FC236}">
                <a16:creationId xmlns:a16="http://schemas.microsoft.com/office/drawing/2014/main" id="{BDFDC8DA-539A-0D2E-C55B-4F7647DBA4C8}"/>
              </a:ext>
            </a:extLst>
          </p:cNvPr>
          <p:cNvSpPr/>
          <p:nvPr/>
        </p:nvSpPr>
        <p:spPr>
          <a:xfrm>
            <a:off x="277700" y="1494971"/>
            <a:ext cx="5893408" cy="25666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2">
                    <a:lumMod val="50000"/>
                  </a:schemeClr>
                </a:solidFill>
                <a:latin typeface="Bahnschrift SemiLight SemiConde" panose="020B0502040204020203" pitchFamily="34" charset="0"/>
              </a:rPr>
              <a:t>Digital marketing, also called online marketing, is the promotion of brands to connect with potential customers using the internet and other forms of digital communication.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0FD1FDCC-E897-2317-967A-0E1E0EC4B215}"/>
              </a:ext>
            </a:extLst>
          </p:cNvPr>
          <p:cNvSpPr txBox="1"/>
          <p:nvPr/>
        </p:nvSpPr>
        <p:spPr>
          <a:xfrm>
            <a:off x="7455486" y="655312"/>
            <a:ext cx="4350433" cy="967957"/>
          </a:xfrm>
          <a:prstGeom prst="rect">
            <a:avLst/>
          </a:prstGeom>
          <a:noFill/>
          <a:ln>
            <a:solidFill>
              <a:srgbClr val="1C6E53"/>
            </a:solidFill>
          </a:ln>
        </p:spPr>
        <p:txBody>
          <a:bodyPr wrap="square">
            <a:spAutoFit/>
          </a:bodyPr>
          <a:lstStyle/>
          <a:p>
            <a:pPr marR="16510" algn="just">
              <a:lnSpc>
                <a:spcPct val="150000"/>
              </a:lnSpc>
              <a:spcAft>
                <a:spcPts val="1000"/>
              </a:spcAft>
            </a:pPr>
            <a:r>
              <a:rPr lang="en-US" sz="2000" b="1" dirty="0">
                <a:latin typeface="+mj-lt"/>
              </a:rPr>
              <a:t>Digital Marketing Strategies Adopted by “</a:t>
            </a:r>
            <a:r>
              <a:rPr lang="en-US" sz="2000" b="1" dirty="0" err="1">
                <a:latin typeface="+mj-lt"/>
              </a:rPr>
              <a:t>Pitha</a:t>
            </a:r>
            <a:r>
              <a:rPr lang="en-US" sz="2000" b="1" dirty="0">
                <a:latin typeface="+mj-lt"/>
              </a:rPr>
              <a:t> </a:t>
            </a:r>
            <a:r>
              <a:rPr lang="en-US" sz="2000" b="1" dirty="0" err="1">
                <a:latin typeface="+mj-lt"/>
              </a:rPr>
              <a:t>Angon</a:t>
            </a:r>
            <a:r>
              <a:rPr lang="en-US" sz="2000" b="1" dirty="0">
                <a:latin typeface="+mj-lt"/>
              </a:rPr>
              <a:t>”:</a:t>
            </a:r>
            <a:endParaRPr kumimoji="0" lang="en-US" sz="1600" b="0" i="0" u="none" strike="noStrike" kern="1200" cap="none" spc="0" normalizeH="0" baseline="0" noProof="0" dirty="0">
              <a:ln>
                <a:noFill/>
              </a:ln>
              <a:solidFill>
                <a:prstClr val="black"/>
              </a:solidFill>
              <a:effectLst/>
              <a:uLnTx/>
              <a:uFillTx/>
              <a:latin typeface="+mj-lt"/>
              <a:ea typeface="SimSun" panose="02010600030101010101" pitchFamily="2" charset="-122"/>
              <a:cs typeface="Times New Roman" panose="02020603050405020304" pitchFamily="18" charset="0"/>
            </a:endParaRPr>
          </a:p>
        </p:txBody>
      </p:sp>
      <p:sp>
        <p:nvSpPr>
          <p:cNvPr id="39" name="TextBox 38">
            <a:extLst>
              <a:ext uri="{FF2B5EF4-FFF2-40B4-BE49-F238E27FC236}">
                <a16:creationId xmlns:a16="http://schemas.microsoft.com/office/drawing/2014/main" id="{BC1D59A2-57F5-00EF-7880-B31CB406EFDD}"/>
              </a:ext>
            </a:extLst>
          </p:cNvPr>
          <p:cNvSpPr txBox="1"/>
          <p:nvPr/>
        </p:nvSpPr>
        <p:spPr>
          <a:xfrm>
            <a:off x="7908331" y="2722761"/>
            <a:ext cx="2890298" cy="2677656"/>
          </a:xfrm>
          <a:prstGeom prst="rect">
            <a:avLst/>
          </a:prstGeom>
          <a:noFill/>
        </p:spPr>
        <p:txBody>
          <a:bodyPr wrap="square">
            <a:spAutoFit/>
          </a:bodyPr>
          <a:lstStyle/>
          <a:p>
            <a:pPr marL="342900" lvl="0" indent="-342900">
              <a:buFont typeface="+mj-lt"/>
              <a:buAutoNum type="arabicPeriod"/>
            </a:pPr>
            <a:r>
              <a:rPr lang="en-US" sz="2400" dirty="0">
                <a:solidFill>
                  <a:srgbClr val="1C6E53"/>
                </a:solidFill>
              </a:rPr>
              <a:t>E-mail marketing</a:t>
            </a:r>
          </a:p>
          <a:p>
            <a:pPr marL="342900" lvl="0" indent="-342900">
              <a:buFont typeface="+mj-lt"/>
              <a:buAutoNum type="arabicPeriod"/>
            </a:pPr>
            <a:endParaRPr lang="en-US" sz="2400" dirty="0">
              <a:solidFill>
                <a:srgbClr val="1C6E53"/>
              </a:solidFill>
            </a:endParaRPr>
          </a:p>
          <a:p>
            <a:pPr marL="342900" lvl="0" indent="-342900">
              <a:buFont typeface="+mj-lt"/>
              <a:buAutoNum type="arabicPeriod"/>
            </a:pPr>
            <a:r>
              <a:rPr lang="en-US" sz="2400" dirty="0">
                <a:solidFill>
                  <a:srgbClr val="1C6E53"/>
                </a:solidFill>
              </a:rPr>
              <a:t>Website </a:t>
            </a:r>
          </a:p>
          <a:p>
            <a:pPr lvl="0"/>
            <a:endParaRPr lang="en-US" sz="2400" dirty="0">
              <a:solidFill>
                <a:srgbClr val="1C6E53"/>
              </a:solidFill>
            </a:endParaRPr>
          </a:p>
          <a:p>
            <a:pPr lvl="0"/>
            <a:r>
              <a:rPr lang="en-US" sz="2400" dirty="0">
                <a:solidFill>
                  <a:srgbClr val="1C6E53"/>
                </a:solidFill>
              </a:rPr>
              <a:t>3. Social marketing</a:t>
            </a:r>
          </a:p>
          <a:p>
            <a:pPr lvl="0"/>
            <a:r>
              <a:rPr lang="en-US" sz="2400" dirty="0">
                <a:solidFill>
                  <a:srgbClr val="1C6E53"/>
                </a:solidFill>
              </a:rPr>
              <a:t> </a:t>
            </a:r>
          </a:p>
          <a:p>
            <a:pPr lvl="0"/>
            <a:r>
              <a:rPr lang="en-US" sz="2400" dirty="0">
                <a:solidFill>
                  <a:srgbClr val="1C6E53"/>
                </a:solidFill>
              </a:rPr>
              <a:t>4. Content marketing </a:t>
            </a:r>
          </a:p>
        </p:txBody>
      </p:sp>
      <p:sp>
        <p:nvSpPr>
          <p:cNvPr id="40" name="Arrow: Down 39">
            <a:extLst>
              <a:ext uri="{FF2B5EF4-FFF2-40B4-BE49-F238E27FC236}">
                <a16:creationId xmlns:a16="http://schemas.microsoft.com/office/drawing/2014/main" id="{BCA2B5C0-E524-92EC-C011-1F0F9E4A4377}"/>
              </a:ext>
            </a:extLst>
          </p:cNvPr>
          <p:cNvSpPr/>
          <p:nvPr/>
        </p:nvSpPr>
        <p:spPr>
          <a:xfrm>
            <a:off x="9050177" y="1851369"/>
            <a:ext cx="413137" cy="740103"/>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45567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3359" y="1714437"/>
            <a:ext cx="3873501" cy="2222500"/>
          </a:xfrm>
          <a:noFill/>
        </p:spPr>
        <p:txBody>
          <a:bodyPr/>
          <a:lstStyle/>
          <a:p>
            <a:pPr algn="ctr"/>
            <a:r>
              <a:rPr lang="en-US" sz="2400" b="1" dirty="0">
                <a:solidFill>
                  <a:srgbClr val="1C6E53"/>
                </a:solidFill>
                <a:latin typeface="+mn-lt"/>
              </a:rPr>
              <a:t>Direct or Personal Selling Strategies Adopted by </a:t>
            </a:r>
            <a:r>
              <a:rPr lang="en-US" sz="2400" b="1" dirty="0" err="1">
                <a:solidFill>
                  <a:srgbClr val="1C6E53"/>
                </a:solidFill>
                <a:latin typeface="+mn-lt"/>
              </a:rPr>
              <a:t>Pitha</a:t>
            </a:r>
            <a:r>
              <a:rPr lang="en-US" sz="2400" b="1" dirty="0">
                <a:solidFill>
                  <a:srgbClr val="1C6E53"/>
                </a:solidFill>
                <a:latin typeface="+mn-lt"/>
              </a:rPr>
              <a:t> </a:t>
            </a:r>
            <a:r>
              <a:rPr lang="en-US" sz="2400" b="1" dirty="0" err="1">
                <a:solidFill>
                  <a:srgbClr val="1C6E53"/>
                </a:solidFill>
                <a:latin typeface="+mn-lt"/>
              </a:rPr>
              <a:t>Angon</a:t>
            </a:r>
            <a:r>
              <a:rPr lang="en-US" sz="2400" b="1" dirty="0">
                <a:solidFill>
                  <a:srgbClr val="1C6E53"/>
                </a:solidFill>
                <a:latin typeface="+mn-lt"/>
              </a:rPr>
              <a:t>:</a:t>
            </a:r>
            <a:br>
              <a:rPr lang="en-US" dirty="0"/>
            </a:br>
            <a:endParaRPr lang="en-US" sz="3200" dirty="0">
              <a:latin typeface="Arial" panose="020B0604020202020204" pitchFamily="34" charset="0"/>
              <a:cs typeface="Arial" panose="020B0604020202020204" pitchFamily="34" charset="0"/>
            </a:endParaRPr>
          </a:p>
        </p:txBody>
      </p:sp>
      <p:sp>
        <p:nvSpPr>
          <p:cNvPr id="8" name="Text Placeholder 7"/>
          <p:cNvSpPr>
            <a:spLocks noGrp="1"/>
          </p:cNvSpPr>
          <p:nvPr>
            <p:ph type="body" sz="quarter" idx="15"/>
          </p:nvPr>
        </p:nvSpPr>
        <p:spPr>
          <a:xfrm>
            <a:off x="5841619" y="462841"/>
            <a:ext cx="3840480" cy="640969"/>
          </a:xfrm>
        </p:spPr>
        <p:txBody>
          <a:bodyPr/>
          <a:lstStyle/>
          <a:p>
            <a:pPr lvl="0"/>
            <a:r>
              <a:rPr lang="en-US" b="1" dirty="0"/>
              <a:t>Email Newsletter</a:t>
            </a:r>
          </a:p>
        </p:txBody>
      </p:sp>
      <p:sp>
        <p:nvSpPr>
          <p:cNvPr id="9" name="Text Placeholder 8"/>
          <p:cNvSpPr>
            <a:spLocks noGrp="1"/>
          </p:cNvSpPr>
          <p:nvPr>
            <p:ph type="body" sz="quarter" idx="16"/>
          </p:nvPr>
        </p:nvSpPr>
        <p:spPr>
          <a:xfrm>
            <a:off x="5841619" y="1714437"/>
            <a:ext cx="3840480" cy="338328"/>
          </a:xfrm>
        </p:spPr>
        <p:txBody>
          <a:bodyPr/>
          <a:lstStyle/>
          <a:p>
            <a:pPr lvl="0"/>
            <a:r>
              <a:rPr lang="en-US" b="1" dirty="0"/>
              <a:t>Direct mail</a:t>
            </a:r>
          </a:p>
        </p:txBody>
      </p:sp>
      <p:sp>
        <p:nvSpPr>
          <p:cNvPr id="10" name="Text Placeholder 9"/>
          <p:cNvSpPr>
            <a:spLocks noGrp="1"/>
          </p:cNvSpPr>
          <p:nvPr>
            <p:ph type="body" sz="quarter" idx="17"/>
          </p:nvPr>
        </p:nvSpPr>
        <p:spPr>
          <a:xfrm>
            <a:off x="5841619" y="2928493"/>
            <a:ext cx="3840480" cy="338328"/>
          </a:xfrm>
        </p:spPr>
        <p:txBody>
          <a:bodyPr/>
          <a:lstStyle/>
          <a:p>
            <a:pPr lvl="0"/>
            <a:r>
              <a:rPr lang="en-US" b="1" dirty="0"/>
              <a:t>SMS campaign</a:t>
            </a:r>
          </a:p>
        </p:txBody>
      </p:sp>
      <p:sp>
        <p:nvSpPr>
          <p:cNvPr id="11" name="Text Placeholder 10"/>
          <p:cNvSpPr>
            <a:spLocks noGrp="1"/>
          </p:cNvSpPr>
          <p:nvPr>
            <p:ph type="body" sz="quarter" idx="18"/>
          </p:nvPr>
        </p:nvSpPr>
        <p:spPr>
          <a:xfrm>
            <a:off x="5769864" y="4284281"/>
            <a:ext cx="3840480" cy="338328"/>
          </a:xfrm>
        </p:spPr>
        <p:txBody>
          <a:bodyPr/>
          <a:lstStyle/>
          <a:p>
            <a:pPr lvl="0"/>
            <a:r>
              <a:rPr lang="en-US" b="1" dirty="0"/>
              <a:t>Catalogs</a:t>
            </a:r>
          </a:p>
        </p:txBody>
      </p:sp>
      <p:sp>
        <p:nvSpPr>
          <p:cNvPr id="12" name="Text Placeholder 11"/>
          <p:cNvSpPr>
            <a:spLocks noGrp="1"/>
          </p:cNvSpPr>
          <p:nvPr>
            <p:ph type="body" sz="quarter" idx="19"/>
          </p:nvPr>
        </p:nvSpPr>
        <p:spPr>
          <a:xfrm>
            <a:off x="5769864" y="5640070"/>
            <a:ext cx="3840480" cy="338328"/>
          </a:xfrm>
        </p:spPr>
        <p:txBody>
          <a:bodyPr/>
          <a:lstStyle/>
          <a:p>
            <a:r>
              <a:rPr lang="en-US" b="1" dirty="0"/>
              <a:t>Retail Partnerships</a:t>
            </a:r>
            <a:endParaRPr lang="en-US" b="1" dirty="0">
              <a:solidFill>
                <a:schemeClr val="accent3"/>
              </a:solidFill>
              <a:latin typeface="Arial Black" panose="020B0A04020102020204" charset="0"/>
              <a:cs typeface="Arial Black" panose="020B0A04020102020204" charset="0"/>
            </a:endParaRPr>
          </a:p>
        </p:txBody>
      </p:sp>
      <p:pic>
        <p:nvPicPr>
          <p:cNvPr id="27" name="Picture 26"/>
          <p:cNvPicPr/>
          <p:nvPr/>
        </p:nvPicPr>
        <p:blipFill>
          <a:blip r:embed="rId2"/>
        </p:blipFill>
        <p:spPr>
          <a:xfrm>
            <a:off x="4234815" y="5440045"/>
            <a:ext cx="1137920" cy="1165225"/>
          </a:xfrm>
          <a:prstGeom prst="rect">
            <a:avLst/>
          </a:prstGeom>
        </p:spPr>
      </p:pic>
      <p:pic>
        <p:nvPicPr>
          <p:cNvPr id="22" name="Picture 21"/>
          <p:cNvPicPr>
            <a:picLocks noChangeAspect="1"/>
          </p:cNvPicPr>
          <p:nvPr/>
        </p:nvPicPr>
        <p:blipFill>
          <a:blip r:embed="rId3"/>
          <a:stretch>
            <a:fillRect/>
          </a:stretch>
        </p:blipFill>
        <p:spPr>
          <a:xfrm>
            <a:off x="4346883" y="462840"/>
            <a:ext cx="855728" cy="6409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p:cNvPicPr>
            <a:picLocks noChangeAspect="1"/>
          </p:cNvPicPr>
          <p:nvPr/>
        </p:nvPicPr>
        <p:blipFill>
          <a:blip r:embed="rId4"/>
          <a:stretch>
            <a:fillRect/>
          </a:stretch>
        </p:blipFill>
        <p:spPr>
          <a:xfrm>
            <a:off x="4282440" y="1593945"/>
            <a:ext cx="1028019" cy="9176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A5AF8A6A-7BCB-BA24-721A-789557989D61}"/>
              </a:ext>
            </a:extLst>
          </p:cNvPr>
          <p:cNvPicPr>
            <a:picLocks noGrp="1" noChangeAspect="1"/>
          </p:cNvPicPr>
          <p:nvPr>
            <p:ph idx="1"/>
          </p:nvPr>
        </p:nvPicPr>
        <p:blipFill>
          <a:blip r:embed="rId2"/>
          <a:stretch>
            <a:fillRect/>
          </a:stretch>
        </p:blipFill>
        <p:spPr>
          <a:xfrm>
            <a:off x="0" y="0"/>
            <a:ext cx="12231241" cy="6858000"/>
          </a:xfrm>
          <a:prstGeom prst="rect">
            <a:avLst/>
          </a:prstGeom>
          <a:noFill/>
        </p:spPr>
      </p:pic>
      <p:sp>
        <p:nvSpPr>
          <p:cNvPr id="19" name="Oval 18">
            <a:extLst>
              <a:ext uri="{FF2B5EF4-FFF2-40B4-BE49-F238E27FC236}">
                <a16:creationId xmlns:a16="http://schemas.microsoft.com/office/drawing/2014/main" id="{4E4EC1D1-414C-BF8B-240A-63D457AFAFF2}"/>
              </a:ext>
            </a:extLst>
          </p:cNvPr>
          <p:cNvSpPr/>
          <p:nvPr/>
        </p:nvSpPr>
        <p:spPr>
          <a:xfrm>
            <a:off x="4936709" y="2247684"/>
            <a:ext cx="2357821" cy="151931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F8BABE70-CBFC-6CD4-250A-38EF915E27DE}"/>
              </a:ext>
            </a:extLst>
          </p:cNvPr>
          <p:cNvSpPr txBox="1"/>
          <p:nvPr/>
        </p:nvSpPr>
        <p:spPr>
          <a:xfrm>
            <a:off x="5011737" y="2807284"/>
            <a:ext cx="247013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Times New Roman" panose="02020603050405020304" pitchFamily="18" charset="0"/>
                <a:ea typeface="SimSun" panose="02010600030101010101" pitchFamily="2" charset="-122"/>
                <a:cs typeface="+mn-cs"/>
              </a:rPr>
              <a:t>Recommendations</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D8B5AE7-4099-242B-BC52-21A016831F41}"/>
              </a:ext>
            </a:extLst>
          </p:cNvPr>
          <p:cNvSpPr/>
          <p:nvPr/>
        </p:nvSpPr>
        <p:spPr>
          <a:xfrm>
            <a:off x="299374" y="1587081"/>
            <a:ext cx="3465575" cy="136534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000" b="1" u="sng" dirty="0">
                <a:solidFill>
                  <a:schemeClr val="accent1">
                    <a:lumMod val="50000"/>
                  </a:schemeClr>
                </a:solidFill>
              </a:rPr>
              <a:t>Sales Metrics: </a:t>
            </a:r>
          </a:p>
          <a:p>
            <a:pPr lvl="0" algn="just"/>
            <a:r>
              <a:rPr lang="en-US" dirty="0">
                <a:solidFill>
                  <a:schemeClr val="accent1">
                    <a:lumMod val="50000"/>
                  </a:schemeClr>
                </a:solidFill>
              </a:rPr>
              <a:t>Monitor sales data to evaluate the effectiveness of promotional strategies.</a:t>
            </a:r>
          </a:p>
        </p:txBody>
      </p:sp>
      <p:sp>
        <p:nvSpPr>
          <p:cNvPr id="24" name="Rectangle 23">
            <a:extLst>
              <a:ext uri="{FF2B5EF4-FFF2-40B4-BE49-F238E27FC236}">
                <a16:creationId xmlns:a16="http://schemas.microsoft.com/office/drawing/2014/main" id="{7779B87A-A4FF-797E-5F98-D311D0A78808}"/>
              </a:ext>
            </a:extLst>
          </p:cNvPr>
          <p:cNvSpPr/>
          <p:nvPr/>
        </p:nvSpPr>
        <p:spPr>
          <a:xfrm>
            <a:off x="193247" y="3190874"/>
            <a:ext cx="3325169" cy="10516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000" b="1" u="sng" dirty="0">
                <a:solidFill>
                  <a:schemeClr val="accent1">
                    <a:lumMod val="50000"/>
                  </a:schemeClr>
                </a:solidFill>
              </a:rPr>
              <a:t>Brand Awareness Surveys: </a:t>
            </a:r>
            <a:r>
              <a:rPr lang="en-US" dirty="0">
                <a:solidFill>
                  <a:schemeClr val="accent1">
                    <a:lumMod val="50000"/>
                  </a:schemeClr>
                </a:solidFill>
              </a:rPr>
              <a:t>Conduct surveys to assess changes in brand awareness and customer perceptions.</a:t>
            </a:r>
          </a:p>
        </p:txBody>
      </p:sp>
      <p:sp>
        <p:nvSpPr>
          <p:cNvPr id="25" name="Rectangle 24">
            <a:extLst>
              <a:ext uri="{FF2B5EF4-FFF2-40B4-BE49-F238E27FC236}">
                <a16:creationId xmlns:a16="http://schemas.microsoft.com/office/drawing/2014/main" id="{A1E5A76B-E3EE-7E9B-3698-34CA601D3A73}"/>
              </a:ext>
            </a:extLst>
          </p:cNvPr>
          <p:cNvSpPr/>
          <p:nvPr/>
        </p:nvSpPr>
        <p:spPr>
          <a:xfrm>
            <a:off x="299373" y="4539507"/>
            <a:ext cx="3257774" cy="1422521"/>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000" b="1" u="sng" dirty="0">
                <a:solidFill>
                  <a:schemeClr val="accent1">
                    <a:lumMod val="50000"/>
                  </a:schemeClr>
                </a:solidFill>
              </a:rPr>
              <a:t>Social Media Analytics:</a:t>
            </a:r>
          </a:p>
          <a:p>
            <a:pPr lvl="0"/>
            <a:r>
              <a:rPr lang="en-US" dirty="0">
                <a:solidFill>
                  <a:schemeClr val="accent1">
                    <a:lumMod val="50000"/>
                  </a:schemeClr>
                </a:solidFill>
              </a:rPr>
              <a:t> Use analytics tools to track engagement, reach, and sentiment on social media platforms.</a:t>
            </a:r>
          </a:p>
        </p:txBody>
      </p:sp>
      <p:sp>
        <p:nvSpPr>
          <p:cNvPr id="26" name="Rectangle 25">
            <a:extLst>
              <a:ext uri="{FF2B5EF4-FFF2-40B4-BE49-F238E27FC236}">
                <a16:creationId xmlns:a16="http://schemas.microsoft.com/office/drawing/2014/main" id="{7E9AA9F7-4A36-14B3-AB44-309D309BA7E1}"/>
              </a:ext>
            </a:extLst>
          </p:cNvPr>
          <p:cNvSpPr/>
          <p:nvPr/>
        </p:nvSpPr>
        <p:spPr>
          <a:xfrm>
            <a:off x="8975188" y="1695157"/>
            <a:ext cx="2976565" cy="113244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000" b="1" u="sng" dirty="0">
                <a:solidFill>
                  <a:schemeClr val="accent1">
                    <a:lumMod val="50000"/>
                  </a:schemeClr>
                </a:solidFill>
              </a:rPr>
              <a:t>Website Traffic:</a:t>
            </a:r>
            <a:r>
              <a:rPr lang="en-US" sz="2000" u="sng" dirty="0">
                <a:solidFill>
                  <a:schemeClr val="accent1">
                    <a:lumMod val="50000"/>
                  </a:schemeClr>
                </a:solidFill>
              </a:rPr>
              <a:t> </a:t>
            </a:r>
          </a:p>
          <a:p>
            <a:pPr lvl="0"/>
            <a:r>
              <a:rPr lang="en-US" dirty="0">
                <a:solidFill>
                  <a:schemeClr val="accent1">
                    <a:lumMod val="50000"/>
                  </a:schemeClr>
                </a:solidFill>
              </a:rPr>
              <a:t>Analyze website traffic to understand the effectiveness of digital marketing efforts.</a:t>
            </a:r>
          </a:p>
        </p:txBody>
      </p:sp>
      <p:sp>
        <p:nvSpPr>
          <p:cNvPr id="27" name="Rectangle 26">
            <a:extLst>
              <a:ext uri="{FF2B5EF4-FFF2-40B4-BE49-F238E27FC236}">
                <a16:creationId xmlns:a16="http://schemas.microsoft.com/office/drawing/2014/main" id="{B00255E7-230A-CF93-9949-79B0284E8621}"/>
              </a:ext>
            </a:extLst>
          </p:cNvPr>
          <p:cNvSpPr/>
          <p:nvPr/>
        </p:nvSpPr>
        <p:spPr>
          <a:xfrm>
            <a:off x="8869061" y="3207394"/>
            <a:ext cx="3082692" cy="116140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000" b="1" u="sng" dirty="0">
                <a:solidFill>
                  <a:schemeClr val="accent1">
                    <a:lumMod val="50000"/>
                  </a:schemeClr>
                </a:solidFill>
              </a:rPr>
              <a:t>Sales Data:</a:t>
            </a:r>
            <a:r>
              <a:rPr lang="en-US" sz="2000" u="sng" dirty="0">
                <a:solidFill>
                  <a:schemeClr val="accent1">
                    <a:lumMod val="50000"/>
                  </a:schemeClr>
                </a:solidFill>
              </a:rPr>
              <a:t> </a:t>
            </a:r>
          </a:p>
          <a:p>
            <a:pPr lvl="0"/>
            <a:r>
              <a:rPr lang="en-US" dirty="0">
                <a:solidFill>
                  <a:schemeClr val="accent1">
                    <a:lumMod val="50000"/>
                  </a:schemeClr>
                </a:solidFill>
              </a:rPr>
              <a:t>Analyze sales before, during, and after campaigns to assess the impact of the IMC strategy.</a:t>
            </a:r>
          </a:p>
        </p:txBody>
      </p:sp>
      <p:sp>
        <p:nvSpPr>
          <p:cNvPr id="28" name="Rectangle 27">
            <a:extLst>
              <a:ext uri="{FF2B5EF4-FFF2-40B4-BE49-F238E27FC236}">
                <a16:creationId xmlns:a16="http://schemas.microsoft.com/office/drawing/2014/main" id="{8F57F2DE-53B0-6DE4-FB7E-E24F582E9166}"/>
              </a:ext>
            </a:extLst>
          </p:cNvPr>
          <p:cNvSpPr/>
          <p:nvPr/>
        </p:nvSpPr>
        <p:spPr>
          <a:xfrm>
            <a:off x="8869061" y="4739318"/>
            <a:ext cx="3082692" cy="1342167"/>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000" b="1" u="sng" dirty="0">
                <a:solidFill>
                  <a:schemeClr val="accent1">
                    <a:lumMod val="50000"/>
                  </a:schemeClr>
                </a:solidFill>
              </a:rPr>
              <a:t>Customer Feedback: </a:t>
            </a:r>
          </a:p>
          <a:p>
            <a:pPr lvl="0"/>
            <a:r>
              <a:rPr lang="en-US" dirty="0">
                <a:solidFill>
                  <a:schemeClr val="accent1">
                    <a:lumMod val="50000"/>
                  </a:schemeClr>
                </a:solidFill>
              </a:rPr>
              <a:t>Gather feedback through surveys, reviews, and focus groups to understand customer satisfaction.</a:t>
            </a:r>
          </a:p>
        </p:txBody>
      </p:sp>
      <p:sp>
        <p:nvSpPr>
          <p:cNvPr id="29" name="Rectangle 28">
            <a:extLst>
              <a:ext uri="{FF2B5EF4-FFF2-40B4-BE49-F238E27FC236}">
                <a16:creationId xmlns:a16="http://schemas.microsoft.com/office/drawing/2014/main" id="{60520658-A923-E65E-2B21-400C86584460}"/>
              </a:ext>
            </a:extLst>
          </p:cNvPr>
          <p:cNvSpPr/>
          <p:nvPr/>
        </p:nvSpPr>
        <p:spPr>
          <a:xfrm>
            <a:off x="1072869" y="-11952"/>
            <a:ext cx="9390601" cy="740228"/>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rPr>
              <a:t>Evaluation and Control Methods of “</a:t>
            </a:r>
            <a:r>
              <a:rPr lang="en-US" sz="3200" b="1" dirty="0" err="1">
                <a:solidFill>
                  <a:srgbClr val="7030A0"/>
                </a:solidFill>
              </a:rPr>
              <a:t>Pitha</a:t>
            </a:r>
            <a:r>
              <a:rPr lang="en-US" sz="3200" b="1" dirty="0">
                <a:solidFill>
                  <a:srgbClr val="7030A0"/>
                </a:solidFill>
              </a:rPr>
              <a:t> </a:t>
            </a:r>
            <a:r>
              <a:rPr lang="en-US" sz="3200" b="1" dirty="0" err="1">
                <a:solidFill>
                  <a:srgbClr val="7030A0"/>
                </a:solidFill>
              </a:rPr>
              <a:t>Angon</a:t>
            </a:r>
            <a:r>
              <a:rPr lang="en-US" sz="3200" b="1" dirty="0">
                <a:solidFill>
                  <a:srgbClr val="7030A0"/>
                </a:solidFill>
              </a:rPr>
              <a:t>”</a:t>
            </a:r>
            <a:endParaRPr lang="en-US" sz="3200" dirty="0">
              <a:solidFill>
                <a:srgbClr val="7030A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54214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A4D183E-A455-400F-B558-5EF3C42F6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solidFill>
            <a:schemeClr val="tx2"/>
          </a:solidFill>
          <a:ln w="6350" cap="sq" cmpd="sng" algn="ctr">
            <a:noFill/>
            <a:prstDash val="solid"/>
            <a:miter lim="800000"/>
          </a:ln>
          <a:effectLst/>
        </p:spPr>
      </p:sp>
      <p:sp>
        <p:nvSpPr>
          <p:cNvPr id="23" name="Rectangle 22">
            <a:extLst>
              <a:ext uri="{FF2B5EF4-FFF2-40B4-BE49-F238E27FC236}">
                <a16:creationId xmlns:a16="http://schemas.microsoft.com/office/drawing/2014/main" id="{46EC6A0A-8EDD-4CAD-8301-B0613EFB6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2175" y="1005675"/>
            <a:ext cx="4800601" cy="4870174"/>
          </a:xfrm>
          <a:prstGeom prst="rect">
            <a:avLst/>
          </a:prstGeom>
          <a:solidFill>
            <a:schemeClr val="tx1"/>
          </a:solidFill>
          <a:ln w="6350" cap="sq" cmpd="sng" algn="ctr">
            <a:noFill/>
            <a:prstDash val="solid"/>
            <a:miter lim="800000"/>
          </a:ln>
          <a:effectLst/>
        </p:spPr>
      </p:sp>
      <p:sp>
        <p:nvSpPr>
          <p:cNvPr id="2" name="Title 1">
            <a:extLst>
              <a:ext uri="{FF2B5EF4-FFF2-40B4-BE49-F238E27FC236}">
                <a16:creationId xmlns:a16="http://schemas.microsoft.com/office/drawing/2014/main" id="{2FBE61F3-2745-486A-9B37-D1351783A8A7}"/>
              </a:ext>
            </a:extLst>
          </p:cNvPr>
          <p:cNvSpPr>
            <a:spLocks noGrp="1"/>
          </p:cNvSpPr>
          <p:nvPr>
            <p:ph type="title"/>
          </p:nvPr>
        </p:nvSpPr>
        <p:spPr>
          <a:xfrm>
            <a:off x="6219416" y="453909"/>
            <a:ext cx="5442187" cy="1371600"/>
          </a:xfrm>
        </p:spPr>
        <p:txBody>
          <a:bodyPr>
            <a:noAutofit/>
          </a:bodyPr>
          <a:lstStyle/>
          <a:p>
            <a:r>
              <a:rPr lang="en-US" sz="4400" b="1" dirty="0"/>
              <a:t>Control Measures:</a:t>
            </a:r>
            <a:endParaRPr lang="en-US" sz="4400" dirty="0"/>
          </a:p>
        </p:txBody>
      </p:sp>
      <p:pic>
        <p:nvPicPr>
          <p:cNvPr id="4" name="Picture 3"/>
          <p:cNvPicPr>
            <a:picLocks noChangeAspect="1"/>
          </p:cNvPicPr>
          <p:nvPr/>
        </p:nvPicPr>
        <p:blipFill>
          <a:blip r:embed="rId3"/>
          <a:stretch>
            <a:fillRect/>
          </a:stretch>
        </p:blipFill>
        <p:spPr>
          <a:xfrm>
            <a:off x="1012176" y="1005676"/>
            <a:ext cx="3893654" cy="2318095"/>
          </a:xfrm>
          <a:prstGeom prst="rect">
            <a:avLst/>
          </a:prstGeom>
        </p:spPr>
      </p:pic>
      <p:pic>
        <p:nvPicPr>
          <p:cNvPr id="5" name="Picture 4"/>
          <p:cNvPicPr>
            <a:picLocks noChangeAspect="1"/>
          </p:cNvPicPr>
          <p:nvPr/>
        </p:nvPicPr>
        <p:blipFill>
          <a:blip r:embed="rId4"/>
          <a:stretch>
            <a:fillRect/>
          </a:stretch>
        </p:blipFill>
        <p:spPr>
          <a:xfrm>
            <a:off x="1012177" y="3437226"/>
            <a:ext cx="2610075" cy="2143125"/>
          </a:xfrm>
          <a:prstGeom prst="rect">
            <a:avLst/>
          </a:prstGeom>
        </p:spPr>
      </p:pic>
      <p:sp>
        <p:nvSpPr>
          <p:cNvPr id="6" name="Rectangle 5"/>
          <p:cNvSpPr/>
          <p:nvPr/>
        </p:nvSpPr>
        <p:spPr>
          <a:xfrm>
            <a:off x="5939734" y="1553029"/>
            <a:ext cx="5874895" cy="489131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US" b="1" dirty="0"/>
              <a:t>Regular Monitoring: </a:t>
            </a:r>
            <a:r>
              <a:rPr lang="en-US" dirty="0"/>
              <a:t>Continuously monitor the performance of different IMC tools and channels to ensure they are meeting objectives.</a:t>
            </a:r>
          </a:p>
          <a:p>
            <a:pPr marL="342900" lvl="0" indent="-342900">
              <a:buFont typeface="+mj-lt"/>
              <a:buAutoNum type="arabicPeriod"/>
            </a:pPr>
            <a:endParaRPr lang="en-US" dirty="0"/>
          </a:p>
          <a:p>
            <a:pPr marL="342900" lvl="0" indent="-342900">
              <a:buFont typeface="+mj-lt"/>
              <a:buAutoNum type="arabicPeriod"/>
            </a:pPr>
            <a:r>
              <a:rPr lang="en-US" b="1" dirty="0"/>
              <a:t>Budget Control:</a:t>
            </a:r>
            <a:r>
              <a:rPr lang="en-US" dirty="0"/>
              <a:t> Ensure that the campaign stays within the allocated budget and make adjustments if necessary.</a:t>
            </a:r>
          </a:p>
          <a:p>
            <a:pPr marL="342900" lvl="0" indent="-342900">
              <a:buFont typeface="+mj-lt"/>
              <a:buAutoNum type="arabicPeriod"/>
            </a:pPr>
            <a:endParaRPr lang="en-US" dirty="0"/>
          </a:p>
          <a:p>
            <a:pPr marL="342900" lvl="0" indent="-342900">
              <a:buFont typeface="+mj-lt"/>
              <a:buAutoNum type="arabicPeriod"/>
            </a:pPr>
            <a:r>
              <a:rPr lang="en-US" b="1" dirty="0"/>
              <a:t>Adaptation:</a:t>
            </a:r>
            <a:r>
              <a:rPr lang="en-US" dirty="0"/>
              <a:t> Be ready to adapt strategies based on real-time data, such as shifting focus to channels that show higher engagement.</a:t>
            </a:r>
          </a:p>
          <a:p>
            <a:pPr marL="342900" lvl="0" indent="-342900">
              <a:buFont typeface="+mj-lt"/>
              <a:buAutoNum type="arabicPeriod"/>
            </a:pPr>
            <a:endParaRPr lang="en-US" dirty="0"/>
          </a:p>
          <a:p>
            <a:pPr marL="342900" lvl="0" indent="-342900">
              <a:buFont typeface="+mj-lt"/>
              <a:buAutoNum type="arabicPeriod"/>
            </a:pPr>
            <a:r>
              <a:rPr lang="en-US" b="1" dirty="0"/>
              <a:t>Post-Campaign Analysis:</a:t>
            </a:r>
            <a:r>
              <a:rPr lang="en-US" dirty="0"/>
              <a:t> After the campaign, conduct a thorough analysis to identify what worked and what didn’t. This will help in refining future IMC strategies.</a:t>
            </a:r>
          </a:p>
          <a:p>
            <a:pPr algn="ctr"/>
            <a:endParaRPr lang="en-US" dirty="0"/>
          </a:p>
        </p:txBody>
      </p:sp>
    </p:spTree>
    <p:extLst>
      <p:ext uri="{BB962C8B-B14F-4D97-AF65-F5344CB8AC3E}">
        <p14:creationId xmlns:p14="http://schemas.microsoft.com/office/powerpoint/2010/main" val="2949007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700997" y="1055077"/>
            <a:ext cx="6879101" cy="478426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3" name="Title 22"/>
          <p:cNvSpPr>
            <a:spLocks noGrp="1"/>
          </p:cNvSpPr>
          <p:nvPr>
            <p:ph type="ctrTitle"/>
          </p:nvPr>
        </p:nvSpPr>
        <p:spPr>
          <a:xfrm>
            <a:off x="1463040" y="1270636"/>
            <a:ext cx="9358630" cy="1298394"/>
          </a:xfrm>
        </p:spPr>
        <p:txBody>
          <a:bodyPr/>
          <a:lstStyle/>
          <a:p>
            <a:r>
              <a:rPr lang="en-US" sz="3600" b="1" dirty="0"/>
              <a:t>Integrated Marketing Communication </a:t>
            </a:r>
            <a:r>
              <a:rPr lang="en-US" sz="3200" b="1" dirty="0"/>
              <a:t>(IMC) </a:t>
            </a:r>
            <a:r>
              <a:rPr lang="en-US" sz="3600" b="1" dirty="0"/>
              <a:t>Champaign of “PITHA ANGON.”</a:t>
            </a:r>
            <a:endParaRPr lang="en-US" sz="3600" dirty="0"/>
          </a:p>
        </p:txBody>
      </p:sp>
      <p:sp>
        <p:nvSpPr>
          <p:cNvPr id="26" name="Subtitle 25"/>
          <p:cNvSpPr>
            <a:spLocks noGrp="1"/>
          </p:cNvSpPr>
          <p:nvPr>
            <p:ph type="subTitle" idx="1"/>
          </p:nvPr>
        </p:nvSpPr>
        <p:spPr>
          <a:xfrm>
            <a:off x="1930400" y="3209833"/>
            <a:ext cx="6082030" cy="1710509"/>
          </a:xfrm>
          <a:solidFill>
            <a:schemeClr val="bg1"/>
          </a:solidFill>
        </p:spPr>
        <p:style>
          <a:lnRef idx="2">
            <a:schemeClr val="lt1"/>
          </a:lnRef>
          <a:fillRef idx="1">
            <a:schemeClr val="accent3"/>
          </a:fillRef>
          <a:effectRef idx="1">
            <a:schemeClr val="accent3"/>
          </a:effectRef>
          <a:fontRef idx="minor">
            <a:schemeClr val="lt1"/>
          </a:fontRef>
        </p:style>
        <p:txBody>
          <a:bodyPr/>
          <a:lstStyle/>
          <a:p>
            <a:pPr algn="ctr"/>
            <a:r>
              <a:rPr lang="en-US" b="1" dirty="0">
                <a:solidFill>
                  <a:schemeClr val="accent3">
                    <a:lumMod val="50000"/>
                  </a:schemeClr>
                </a:solidFill>
              </a:rPr>
              <a:t> </a:t>
            </a:r>
            <a:r>
              <a:rPr lang="en-US" sz="2800" b="1" dirty="0">
                <a:solidFill>
                  <a:schemeClr val="accent3">
                    <a:lumMod val="50000"/>
                  </a:schemeClr>
                </a:solidFill>
              </a:rPr>
              <a:t>Presented</a:t>
            </a:r>
          </a:p>
          <a:p>
            <a:pPr algn="ctr"/>
            <a:r>
              <a:rPr lang="en-US" sz="2400" b="1" dirty="0">
                <a:solidFill>
                  <a:schemeClr val="tx1"/>
                </a:solidFill>
              </a:rPr>
              <a:t> by</a:t>
            </a:r>
          </a:p>
          <a:p>
            <a:pPr algn="ctr"/>
            <a:r>
              <a:rPr lang="en-US" sz="2800" b="1" dirty="0">
                <a:solidFill>
                  <a:schemeClr val="accent3">
                    <a:lumMod val="50000"/>
                  </a:schemeClr>
                </a:solidFill>
              </a:rPr>
              <a:t> Md. </a:t>
            </a:r>
            <a:r>
              <a:rPr lang="en-US" sz="2800" b="1" dirty="0" err="1">
                <a:solidFill>
                  <a:schemeClr val="accent3">
                    <a:lumMod val="50000"/>
                  </a:schemeClr>
                </a:solidFill>
              </a:rPr>
              <a:t>Roich</a:t>
            </a:r>
            <a:r>
              <a:rPr lang="en-US" sz="2800" b="1" dirty="0">
                <a:solidFill>
                  <a:schemeClr val="accent3">
                    <a:lumMod val="50000"/>
                  </a:schemeClr>
                </a:solidFill>
              </a:rPr>
              <a:t> Hasan</a:t>
            </a:r>
          </a:p>
        </p:txBody>
      </p:sp>
      <p:pic>
        <p:nvPicPr>
          <p:cNvPr id="3" name="Picture 2"/>
          <p:cNvPicPr/>
          <p:nvPr/>
        </p:nvPicPr>
        <p:blipFill>
          <a:blip r:embed="rId2">
            <a:lum bright="6000" contrast="18000"/>
          </a:blip>
        </p:blipFill>
        <p:spPr>
          <a:xfrm>
            <a:off x="8350885" y="2854960"/>
            <a:ext cx="2540000" cy="254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89888" y="1719072"/>
            <a:ext cx="4589998" cy="1038642"/>
          </a:xfrm>
        </p:spPr>
        <p:txBody>
          <a:bodyPr/>
          <a:lstStyle/>
          <a:p>
            <a:r>
              <a:rPr lang="en-US" sz="5400" dirty="0">
                <a:solidFill>
                  <a:schemeClr val="accent3"/>
                </a:solidFill>
                <a:latin typeface="+mn-lt"/>
              </a:rPr>
              <a:t>Introduction</a:t>
            </a:r>
            <a:br>
              <a:rPr lang="en-US" dirty="0">
                <a:sym typeface="DM Sans Medium"/>
              </a:rPr>
            </a:br>
            <a:endParaRPr lang="en-US" dirty="0"/>
          </a:p>
        </p:txBody>
      </p:sp>
      <p:sp>
        <p:nvSpPr>
          <p:cNvPr id="4" name="Content Placeholder 3"/>
          <p:cNvSpPr>
            <a:spLocks noGrp="1"/>
          </p:cNvSpPr>
          <p:nvPr>
            <p:ph idx="1"/>
          </p:nvPr>
        </p:nvSpPr>
        <p:spPr>
          <a:xfrm>
            <a:off x="1390015" y="3054350"/>
            <a:ext cx="5874385" cy="2130425"/>
          </a:xfrm>
        </p:spPr>
        <p:txBody>
          <a:bodyPr/>
          <a:lstStyle/>
          <a:p>
            <a:pPr algn="just"/>
            <a:r>
              <a:rPr lang="en-US" sz="1800" b="1" dirty="0"/>
              <a:t>Integrated Marketing </a:t>
            </a:r>
            <a:r>
              <a:rPr lang="en-US" dirty="0"/>
              <a:t>Communication (IMC) is a strategic approach that blends and coordinates various communication channels and marketing tools to deliver a consistent, clear, and compelling message about a brand or organization. </a:t>
            </a:r>
          </a:p>
          <a:p>
            <a:endParaRPr lang="en-US" sz="18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a:xfrm>
            <a:off x="3962400" y="6400904"/>
            <a:ext cx="365760" cy="246888"/>
          </a:xfrm>
        </p:spPr>
        <p:txBody>
          <a:bodyPr/>
          <a:lstStyle/>
          <a:p>
            <a:fld id="{8D0AFDD5-844D-364D-8AEC-50CF4D36D55D}" type="slidenum">
              <a:rPr lang="en-US" smtClean="0"/>
              <a:t>3</a:t>
            </a:fld>
            <a:endParaRPr lang="en-US" dirty="0"/>
          </a:p>
        </p:txBody>
      </p:sp>
      <p:sp>
        <p:nvSpPr>
          <p:cNvPr id="2" name="Rectangle 1"/>
          <p:cNvSpPr/>
          <p:nvPr/>
        </p:nvSpPr>
        <p:spPr>
          <a:xfrm>
            <a:off x="7953829" y="1277363"/>
            <a:ext cx="4034970" cy="5137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3">
                    <a:lumMod val="75000"/>
                  </a:schemeClr>
                </a:solidFill>
                <a:latin typeface="+mj-lt"/>
              </a:rPr>
              <a:t>Importance of Integrated Marketing Communication (IMC):</a:t>
            </a:r>
          </a:p>
          <a:p>
            <a:pPr algn="ctr"/>
            <a:endParaRPr lang="en-US" sz="2000" b="1" dirty="0">
              <a:solidFill>
                <a:schemeClr val="accent3">
                  <a:lumMod val="75000"/>
                </a:schemeClr>
              </a:solidFill>
            </a:endParaRPr>
          </a:p>
          <a:p>
            <a:pPr marL="285750" lvl="0" indent="-285750">
              <a:buFont typeface="Wingdings" panose="05000000000000000000" pitchFamily="2" charset="2"/>
              <a:buChar char="q"/>
            </a:pPr>
            <a:r>
              <a:rPr lang="en-US" dirty="0">
                <a:solidFill>
                  <a:schemeClr val="tx1"/>
                </a:solidFill>
              </a:rPr>
              <a:t>Consistency in Brand Messaging</a:t>
            </a:r>
          </a:p>
          <a:p>
            <a:pPr marL="285750" lvl="0" indent="-285750">
              <a:buFont typeface="Wingdings" panose="05000000000000000000" pitchFamily="2" charset="2"/>
              <a:buChar char="q"/>
            </a:pPr>
            <a:r>
              <a:rPr lang="en-US" dirty="0">
                <a:solidFill>
                  <a:schemeClr val="tx1"/>
                </a:solidFill>
              </a:rPr>
              <a:t>Enhanced Brand Image and Credibility</a:t>
            </a:r>
          </a:p>
          <a:p>
            <a:pPr marL="285750" lvl="0" indent="-285750">
              <a:buFont typeface="Wingdings" panose="05000000000000000000" pitchFamily="2" charset="2"/>
              <a:buChar char="q"/>
            </a:pPr>
            <a:r>
              <a:rPr lang="en-US" dirty="0">
                <a:solidFill>
                  <a:schemeClr val="tx1"/>
                </a:solidFill>
              </a:rPr>
              <a:t>Improved Efficiency and Cost-Effectiveness</a:t>
            </a:r>
          </a:p>
          <a:p>
            <a:pPr marL="285750" lvl="0" indent="-285750">
              <a:buFont typeface="Wingdings" panose="05000000000000000000" pitchFamily="2" charset="2"/>
              <a:buChar char="q"/>
            </a:pPr>
            <a:r>
              <a:rPr lang="en-US" dirty="0">
                <a:solidFill>
                  <a:schemeClr val="tx1"/>
                </a:solidFill>
              </a:rPr>
              <a:t>Greater Accountability and Measurement</a:t>
            </a:r>
          </a:p>
          <a:p>
            <a:pPr marL="285750" lvl="0" indent="-285750">
              <a:buFont typeface="Wingdings" panose="05000000000000000000" pitchFamily="2" charset="2"/>
              <a:buChar char="q"/>
            </a:pPr>
            <a:r>
              <a:rPr lang="en-US" dirty="0">
                <a:solidFill>
                  <a:schemeClr val="tx1"/>
                </a:solidFill>
              </a:rPr>
              <a:t>Enhanced Customer Relationships</a:t>
            </a:r>
          </a:p>
          <a:p>
            <a:pPr marL="285750" lvl="0" indent="-285750">
              <a:buFont typeface="Wingdings" panose="05000000000000000000" pitchFamily="2" charset="2"/>
              <a:buChar char="q"/>
            </a:pPr>
            <a:r>
              <a:rPr lang="en-US" dirty="0">
                <a:solidFill>
                  <a:schemeClr val="tx1"/>
                </a:solidFill>
              </a:rPr>
              <a:t>Competitive Advantage</a:t>
            </a:r>
          </a:p>
          <a:p>
            <a:pPr algn="ctr"/>
            <a:endParaRPr lang="en-US" dirty="0"/>
          </a:p>
        </p:txBody>
      </p:sp>
      <p:pic>
        <p:nvPicPr>
          <p:cNvPr id="5" name="Picture 4"/>
          <p:cNvPicPr>
            <a:picLocks noChangeAspect="1"/>
          </p:cNvPicPr>
          <p:nvPr/>
        </p:nvPicPr>
        <p:blipFill>
          <a:blip r:embed="rId2"/>
          <a:stretch>
            <a:fillRect/>
          </a:stretch>
        </p:blipFill>
        <p:spPr>
          <a:xfrm>
            <a:off x="6083300" y="804183"/>
            <a:ext cx="1442130" cy="1442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54988" y="1215818"/>
            <a:ext cx="4959985" cy="828040"/>
          </a:xfrm>
        </p:spPr>
        <p:txBody>
          <a:bodyPr/>
          <a:lstStyle/>
          <a:p>
            <a:r>
              <a:rPr lang="en-US" altLang="zh-CN" sz="3600" b="1" dirty="0">
                <a:solidFill>
                  <a:schemeClr val="accent5">
                    <a:lumMod val="50000"/>
                  </a:schemeClr>
                </a:solidFill>
              </a:rPr>
              <a:t>Company Overview:</a:t>
            </a:r>
            <a:br>
              <a:rPr lang="en-US" dirty="0"/>
            </a:br>
            <a:endParaRPr lang="en-US" dirty="0"/>
          </a:p>
        </p:txBody>
      </p:sp>
      <p:sp>
        <p:nvSpPr>
          <p:cNvPr id="3" name="Content Placeholder 2"/>
          <p:cNvSpPr>
            <a:spLocks noGrp="1"/>
          </p:cNvSpPr>
          <p:nvPr>
            <p:ph idx="1"/>
          </p:nvPr>
        </p:nvSpPr>
        <p:spPr>
          <a:xfrm>
            <a:off x="5798603" y="2101293"/>
            <a:ext cx="5280116" cy="3414136"/>
          </a:xfrm>
        </p:spPr>
        <p:txBody>
          <a:bodyPr/>
          <a:lstStyle/>
          <a:p>
            <a:pPr algn="just">
              <a:lnSpc>
                <a:spcPct val="115000"/>
              </a:lnSpc>
              <a:spcAft>
                <a:spcPts val="1000"/>
              </a:spcAft>
            </a:pPr>
            <a:r>
              <a:rPr lang="en-US" sz="1800" dirty="0">
                <a:latin typeface="Century Schoolbook" panose="02040604050505020304" pitchFamily="18" charset="0"/>
                <a:ea typeface="SimSun" panose="02010600030101010101" pitchFamily="2" charset="-122"/>
                <a:cs typeface="Times New Roman" panose="02020603050405020304" pitchFamily="18" charset="0"/>
              </a:rPr>
              <a:t>“</a:t>
            </a:r>
            <a:r>
              <a:rPr lang="en-US" sz="1800" dirty="0" err="1">
                <a:latin typeface="Century Schoolbook" panose="02040604050505020304" pitchFamily="18" charset="0"/>
                <a:ea typeface="SimSun" panose="02010600030101010101" pitchFamily="2" charset="-122"/>
                <a:cs typeface="Times New Roman" panose="02020603050405020304" pitchFamily="18" charset="0"/>
              </a:rPr>
              <a:t>Pitha</a:t>
            </a:r>
            <a:r>
              <a:rPr lang="en-US" sz="1800" dirty="0">
                <a:latin typeface="Century Schoolbook" panose="02040604050505020304" pitchFamily="18" charset="0"/>
                <a:ea typeface="SimSun" panose="02010600030101010101" pitchFamily="2" charset="-122"/>
                <a:cs typeface="Times New Roman" panose="02020603050405020304" pitchFamily="18" charset="0"/>
              </a:rPr>
              <a:t> </a:t>
            </a:r>
            <a:r>
              <a:rPr lang="en-US" sz="1800" dirty="0" err="1">
                <a:latin typeface="Century Schoolbook" panose="02040604050505020304" pitchFamily="18" charset="0"/>
                <a:ea typeface="SimSun" panose="02010600030101010101" pitchFamily="2" charset="-122"/>
                <a:cs typeface="Times New Roman" panose="02020603050405020304" pitchFamily="18" charset="0"/>
              </a:rPr>
              <a:t>Angon</a:t>
            </a:r>
            <a:r>
              <a:rPr lang="en-US" sz="1800" dirty="0">
                <a:latin typeface="Century Schoolbook" panose="02040604050505020304" pitchFamily="18" charset="0"/>
                <a:ea typeface="SimSun" panose="02010600030101010101" pitchFamily="2" charset="-122"/>
                <a:cs typeface="Times New Roman" panose="02020603050405020304" pitchFamily="18" charset="0"/>
              </a:rPr>
              <a:t>” is a specialty food company that focuses on producing traditional Bangladeshi sweets, particularly </a:t>
            </a:r>
            <a:r>
              <a:rPr lang="en-US" sz="1800" dirty="0" err="1">
                <a:latin typeface="Century Schoolbook" panose="02040604050505020304" pitchFamily="18" charset="0"/>
                <a:ea typeface="SimSun" panose="02010600030101010101" pitchFamily="2" charset="-122"/>
                <a:cs typeface="Times New Roman" panose="02020603050405020304" pitchFamily="18" charset="0"/>
              </a:rPr>
              <a:t>pithas</a:t>
            </a:r>
            <a:r>
              <a:rPr lang="en-US" sz="1800" dirty="0">
                <a:latin typeface="Century Schoolbook" panose="02040604050505020304" pitchFamily="18" charset="0"/>
                <a:ea typeface="SimSun" panose="02010600030101010101" pitchFamily="2" charset="-122"/>
                <a:cs typeface="Times New Roman" panose="02020603050405020304" pitchFamily="18" charset="0"/>
              </a:rPr>
              <a:t>. The company was established with the goal of keeping the rich cultural heritage of Bangladesh alive through its unique, handmade products. It prides itself on using high-quality, natural ingredients and traditional methods to create </a:t>
            </a:r>
            <a:r>
              <a:rPr lang="en-US" sz="1800" dirty="0" err="1">
                <a:latin typeface="Century Schoolbook" panose="02040604050505020304" pitchFamily="18" charset="0"/>
                <a:ea typeface="SimSun" panose="02010600030101010101" pitchFamily="2" charset="-122"/>
                <a:cs typeface="Times New Roman" panose="02020603050405020304" pitchFamily="18" charset="0"/>
              </a:rPr>
              <a:t>pithas</a:t>
            </a:r>
            <a:r>
              <a:rPr lang="en-US" sz="1800" dirty="0">
                <a:latin typeface="Century Schoolbook" panose="02040604050505020304" pitchFamily="18" charset="0"/>
                <a:ea typeface="SimSun" panose="02010600030101010101" pitchFamily="2" charset="-122"/>
                <a:cs typeface="Times New Roman" panose="02020603050405020304" pitchFamily="18" charset="0"/>
              </a:rPr>
              <a:t> that not only taste authentic but also carry the cultural essence of Bangladesh.</a:t>
            </a:r>
          </a:p>
        </p:txBody>
      </p:sp>
      <p:sp>
        <p:nvSpPr>
          <p:cNvPr id="15" name="Slide Number Placeholder 14"/>
          <p:cNvSpPr>
            <a:spLocks noGrp="1"/>
          </p:cNvSpPr>
          <p:nvPr>
            <p:ph type="sldNum" sz="quarter" idx="12"/>
          </p:nvPr>
        </p:nvSpPr>
        <p:spPr/>
        <p:txBody>
          <a:bodyPr/>
          <a:lstStyle/>
          <a:p>
            <a:fld id="{8D0AFDD5-844D-364D-8AEC-50CF4D36D55D}" type="slidenum">
              <a:rPr lang="en-US" smtClean="0"/>
              <a:t>4</a:t>
            </a:fld>
            <a:endParaRPr lang="en-US" dirty="0"/>
          </a:p>
        </p:txBody>
      </p:sp>
      <p:pic>
        <p:nvPicPr>
          <p:cNvPr id="6" name="Picture 5" descr="C:\Users\User\AppData\Local\Packages\Microsoft.Windows.Photos_8wekyb3d8bbwe\TempState\ShareServiceTempFolder\1724691154142.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00343" y="827313"/>
            <a:ext cx="1582057" cy="1273979"/>
          </a:xfrm>
          <a:prstGeom prst="rect">
            <a:avLst/>
          </a:prstGeom>
          <a:noFill/>
          <a:ln>
            <a:noFill/>
          </a:ln>
        </p:spPr>
      </p:pic>
      <p:pic>
        <p:nvPicPr>
          <p:cNvPr id="7" name="Picture 6" descr="C:\Users\User\Downloads\05c508_3bd62f64d3924456860c3f98c90ca67b~mv2_d_1824_1459_s_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9" y="1"/>
            <a:ext cx="5080000" cy="6858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65670" y="492668"/>
            <a:ext cx="7962265" cy="1216660"/>
          </a:xfrm>
        </p:spPr>
        <p:txBody>
          <a:bodyPr>
            <a:normAutofit fontScale="90000"/>
          </a:bodyPr>
          <a:lstStyle/>
          <a:p>
            <a:r>
              <a:rPr lang="en-US" sz="3100" b="1" dirty="0"/>
              <a:t>Objectives of the IMC </a:t>
            </a:r>
            <a:r>
              <a:rPr lang="en-US" sz="3100" b="1" dirty="0" err="1"/>
              <a:t>Champaigns</a:t>
            </a:r>
            <a:r>
              <a:rPr lang="en-US" sz="3100" b="1" dirty="0"/>
              <a:t> of “</a:t>
            </a:r>
            <a:r>
              <a:rPr lang="en-US" sz="3100" b="1" dirty="0" err="1"/>
              <a:t>Pitha</a:t>
            </a:r>
            <a:r>
              <a:rPr lang="en-US" sz="3100" b="1" dirty="0"/>
              <a:t> </a:t>
            </a:r>
            <a:r>
              <a:rPr lang="en-US" sz="3100" b="1" dirty="0" err="1"/>
              <a:t>Angon</a:t>
            </a:r>
            <a:r>
              <a:rPr lang="en-US" sz="3100" b="1" dirty="0"/>
              <a:t>”</a:t>
            </a:r>
            <a:br>
              <a:rPr lang="en-US" dirty="0"/>
            </a:br>
            <a:br>
              <a:rPr lang="en-US" sz="1800" dirty="0">
                <a:effectLst/>
                <a:latin typeface="Calibri" panose="020F0502020204030204" charset="0"/>
                <a:ea typeface="Calibri" panose="020F0502020204030204" charset="0"/>
                <a:cs typeface="Times New Roman" panose="02020603050405020304" pitchFamily="18" charset="0"/>
              </a:rPr>
            </a:br>
            <a:endParaRPr lang="en-US" dirty="0"/>
          </a:p>
        </p:txBody>
      </p:sp>
      <p:cxnSp>
        <p:nvCxnSpPr>
          <p:cNvPr id="5" name="Connector: Elbow 4"/>
          <p:cNvCxnSpPr/>
          <p:nvPr/>
        </p:nvCxnSpPr>
        <p:spPr>
          <a:xfrm>
            <a:off x="3723640" y="2387462"/>
            <a:ext cx="3606800" cy="404495"/>
          </a:xfrm>
          <a:prstGeom prst="bentConnector3">
            <a:avLst>
              <a:gd name="adj1" fmla="val 50018"/>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 name="Connector: Curved 9"/>
          <p:cNvCxnSpPr/>
          <p:nvPr/>
        </p:nvCxnSpPr>
        <p:spPr>
          <a:xfrm>
            <a:off x="3330122" y="1512225"/>
            <a:ext cx="6562090" cy="12700"/>
          </a:xfrm>
          <a:prstGeom prst="curvedConnector3">
            <a:avLst>
              <a:gd name="adj1" fmla="val 50010"/>
            </a:avLst>
          </a:prstGeom>
          <a:ln w="0">
            <a:solidFill>
              <a:srgbClr val="990000"/>
            </a:solidFill>
          </a:ln>
        </p:spPr>
        <p:style>
          <a:lnRef idx="1">
            <a:schemeClr val="accent1"/>
          </a:lnRef>
          <a:fillRef idx="0">
            <a:schemeClr val="accent1"/>
          </a:fillRef>
          <a:effectRef idx="0">
            <a:schemeClr val="accent1"/>
          </a:effectRef>
          <a:fontRef idx="minor">
            <a:schemeClr val="tx1"/>
          </a:fontRef>
        </p:style>
      </p:cxnSp>
      <p:sp>
        <p:nvSpPr>
          <p:cNvPr id="18" name="Parallelogram 17"/>
          <p:cNvSpPr/>
          <p:nvPr/>
        </p:nvSpPr>
        <p:spPr>
          <a:xfrm>
            <a:off x="7403828" y="2357863"/>
            <a:ext cx="3243943" cy="885372"/>
          </a:xfrm>
          <a:prstGeom prst="parallelogram">
            <a:avLst/>
          </a:prstGeom>
          <a:solidFill>
            <a:srgbClr val="F471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dirty="0">
              <a:effectLst/>
              <a:latin typeface="Arial Black" panose="020B0A04020102020204" charset="0"/>
              <a:ea typeface="SimSun" panose="02010600030101010101" pitchFamily="2" charset="-122"/>
              <a:cs typeface="Arial Black" panose="020B0A04020102020204" charset="0"/>
            </a:endParaRPr>
          </a:p>
          <a:p>
            <a:pPr algn="ctr"/>
            <a:r>
              <a:rPr lang="en-US" sz="2000" b="1" dirty="0"/>
              <a:t>key objectives </a:t>
            </a:r>
            <a:endParaRPr lang="en-US" sz="2000" b="1" dirty="0">
              <a:latin typeface="Arial Black" panose="020B0A04020102020204" charset="0"/>
              <a:cs typeface="Arial Black" panose="020B0A04020102020204" charset="0"/>
            </a:endParaRPr>
          </a:p>
        </p:txBody>
      </p:sp>
      <p:sp>
        <p:nvSpPr>
          <p:cNvPr id="19" name="Parallelogram 18"/>
          <p:cNvSpPr/>
          <p:nvPr/>
        </p:nvSpPr>
        <p:spPr>
          <a:xfrm>
            <a:off x="677871" y="1815328"/>
            <a:ext cx="2972381" cy="842283"/>
          </a:xfrm>
          <a:prstGeom prst="parallelogram">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key objectives </a:t>
            </a:r>
            <a:endParaRPr lang="en-US" sz="2000" b="1" dirty="0">
              <a:latin typeface="Arial Black" panose="020B0A04020102020204" charset="0"/>
              <a:cs typeface="Arial Black" panose="020B0A04020102020204" charset="0"/>
            </a:endParaRPr>
          </a:p>
        </p:txBody>
      </p:sp>
      <p:sp>
        <p:nvSpPr>
          <p:cNvPr id="22" name="TextBox 21"/>
          <p:cNvSpPr txBox="1"/>
          <p:nvPr/>
        </p:nvSpPr>
        <p:spPr>
          <a:xfrm>
            <a:off x="733060" y="3070083"/>
            <a:ext cx="3665220" cy="3623945"/>
          </a:xfrm>
          <a:prstGeom prst="rect">
            <a:avLst/>
          </a:prstGeom>
          <a:noFill/>
        </p:spPr>
        <p:txBody>
          <a:bodyPr wrap="square">
            <a:noAutofit/>
          </a:bodyPr>
          <a:lstStyle/>
          <a:p>
            <a:pPr marL="342900" marR="0" indent="-342900">
              <a:lnSpc>
                <a:spcPct val="115000"/>
              </a:lnSpc>
              <a:spcBef>
                <a:spcPts val="0"/>
              </a:spcBef>
              <a:spcAft>
                <a:spcPts val="1000"/>
              </a:spcAft>
              <a:buFont typeface="+mj-lt"/>
              <a:buAutoNum type="arabicPeriod"/>
            </a:pPr>
            <a:r>
              <a:rPr lang="en-US" dirty="0"/>
              <a:t>Brand Awareness</a:t>
            </a:r>
          </a:p>
          <a:p>
            <a:pPr marL="342900" marR="0" indent="-342900">
              <a:lnSpc>
                <a:spcPct val="115000"/>
              </a:lnSpc>
              <a:spcBef>
                <a:spcPts val="0"/>
              </a:spcBef>
              <a:spcAft>
                <a:spcPts val="1000"/>
              </a:spcAft>
              <a:buFont typeface="+mj-lt"/>
              <a:buAutoNum type="arabicPeriod"/>
            </a:pPr>
            <a:r>
              <a:rPr lang="en-US" dirty="0"/>
              <a:t>Customer Engagement</a:t>
            </a:r>
          </a:p>
          <a:p>
            <a:pPr marL="342900" marR="0" indent="-342900">
              <a:lnSpc>
                <a:spcPct val="115000"/>
              </a:lnSpc>
              <a:spcBef>
                <a:spcPts val="0"/>
              </a:spcBef>
              <a:spcAft>
                <a:spcPts val="1000"/>
              </a:spcAft>
              <a:buFont typeface="+mj-lt"/>
              <a:buAutoNum type="arabicPeriod"/>
            </a:pPr>
            <a:r>
              <a:rPr lang="en-US" dirty="0"/>
              <a:t>Consistent Messaging</a:t>
            </a:r>
          </a:p>
          <a:p>
            <a:pPr marL="342900" marR="0" indent="-342900">
              <a:lnSpc>
                <a:spcPct val="115000"/>
              </a:lnSpc>
              <a:spcBef>
                <a:spcPts val="0"/>
              </a:spcBef>
              <a:spcAft>
                <a:spcPts val="1000"/>
              </a:spcAft>
              <a:buFont typeface="+mj-lt"/>
              <a:buAutoNum type="arabicPeriod"/>
            </a:pPr>
            <a:r>
              <a:rPr lang="en-US" dirty="0"/>
              <a:t>Promotion of Products and Services</a:t>
            </a:r>
          </a:p>
          <a:p>
            <a:pPr marL="342900" marR="0" indent="-342900">
              <a:lnSpc>
                <a:spcPct val="115000"/>
              </a:lnSpc>
              <a:spcBef>
                <a:spcPts val="0"/>
              </a:spcBef>
              <a:spcAft>
                <a:spcPts val="1000"/>
              </a:spcAft>
              <a:buFont typeface="+mj-lt"/>
              <a:buAutoNum type="arabicPeriod"/>
            </a:pPr>
            <a:r>
              <a:rPr lang="en-US" dirty="0"/>
              <a:t>Customer Loyalty</a:t>
            </a:r>
          </a:p>
          <a:p>
            <a:pPr marL="342900" marR="0" indent="-342900">
              <a:lnSpc>
                <a:spcPct val="115000"/>
              </a:lnSpc>
              <a:spcBef>
                <a:spcPts val="0"/>
              </a:spcBef>
              <a:spcAft>
                <a:spcPts val="1000"/>
              </a:spcAft>
              <a:buFont typeface="+mj-lt"/>
              <a:buAutoNum type="arabicPeriod"/>
            </a:pPr>
            <a:r>
              <a:rPr lang="en-US" dirty="0"/>
              <a:t>Sales Increase</a:t>
            </a:r>
            <a:endParaRPr lang="en-US" b="1" dirty="0">
              <a:effectLst/>
              <a:latin typeface="Arial" panose="020B0604020202020204" pitchFamily="34" charset="0"/>
              <a:ea typeface="Calibri" panose="020F0502020204030204" charset="0"/>
              <a:cs typeface="Arial" panose="020B0604020202020204" pitchFamily="34" charset="0"/>
            </a:endParaRPr>
          </a:p>
        </p:txBody>
      </p:sp>
      <p:sp>
        <p:nvSpPr>
          <p:cNvPr id="24" name="TextBox 23"/>
          <p:cNvSpPr txBox="1"/>
          <p:nvPr/>
        </p:nvSpPr>
        <p:spPr>
          <a:xfrm>
            <a:off x="7665085" y="3513944"/>
            <a:ext cx="4309110" cy="2282281"/>
          </a:xfrm>
          <a:prstGeom prst="rect">
            <a:avLst/>
          </a:prstGeom>
          <a:noFill/>
        </p:spPr>
        <p:txBody>
          <a:bodyPr wrap="square">
            <a:noAutofit/>
          </a:bodyPr>
          <a:lstStyle/>
          <a:p>
            <a:pPr marR="0" lvl="0">
              <a:lnSpc>
                <a:spcPct val="155000"/>
              </a:lnSpc>
              <a:spcBef>
                <a:spcPts val="0"/>
              </a:spcBef>
              <a:spcAft>
                <a:spcPts val="0"/>
              </a:spcAft>
              <a:buSzPts val="1200"/>
            </a:pPr>
            <a:r>
              <a:rPr lang="en-US" dirty="0"/>
              <a:t>1 Target Market Reach</a:t>
            </a:r>
          </a:p>
          <a:p>
            <a:pPr marR="0" lvl="0">
              <a:lnSpc>
                <a:spcPct val="155000"/>
              </a:lnSpc>
              <a:spcBef>
                <a:spcPts val="0"/>
              </a:spcBef>
              <a:spcAft>
                <a:spcPts val="0"/>
              </a:spcAft>
              <a:buSzPts val="1200"/>
            </a:pPr>
            <a:r>
              <a:rPr lang="en-US" dirty="0"/>
              <a:t>2 Feedback and Improvement</a:t>
            </a:r>
          </a:p>
          <a:p>
            <a:pPr marR="0" lvl="0">
              <a:lnSpc>
                <a:spcPct val="155000"/>
              </a:lnSpc>
              <a:spcBef>
                <a:spcPts val="0"/>
              </a:spcBef>
              <a:spcAft>
                <a:spcPts val="0"/>
              </a:spcAft>
              <a:buSzPts val="1200"/>
            </a:pPr>
            <a:r>
              <a:rPr lang="en-US" dirty="0">
                <a:effectLst/>
                <a:latin typeface="Arial" panose="020B0604020202020204" pitchFamily="34" charset="0"/>
                <a:ea typeface="SimSun" panose="02010600030101010101" pitchFamily="2" charset="-122"/>
                <a:cs typeface="Arial" panose="020B0604020202020204" pitchFamily="34" charset="0"/>
              </a:rPr>
              <a:t>3</a:t>
            </a:r>
            <a:r>
              <a:rPr lang="en-US" b="1" dirty="0">
                <a:effectLst/>
                <a:latin typeface="Arial" panose="020B0604020202020204" pitchFamily="34" charset="0"/>
                <a:ea typeface="SimSun" panose="02010600030101010101" pitchFamily="2" charset="-122"/>
                <a:cs typeface="Arial" panose="020B0604020202020204" pitchFamily="34" charset="0"/>
              </a:rPr>
              <a:t> </a:t>
            </a:r>
            <a:r>
              <a:rPr lang="en-US" dirty="0"/>
              <a:t>Digital Presence Enhancement</a:t>
            </a:r>
            <a:endParaRPr lang="en-US" b="1" dirty="0">
              <a:effectLst/>
              <a:latin typeface="Arial" panose="020B0604020202020204" pitchFamily="34" charset="0"/>
              <a:ea typeface="SimSun" panose="02010600030101010101" pitchFamily="2" charset="-122"/>
              <a:cs typeface="Arial" panose="020B0604020202020204" pitchFamily="34" charset="0"/>
            </a:endParaRPr>
          </a:p>
          <a:p>
            <a:pPr marR="0" lvl="0" indent="0">
              <a:lnSpc>
                <a:spcPct val="115000"/>
              </a:lnSpc>
              <a:spcBef>
                <a:spcPts val="0"/>
              </a:spcBef>
              <a:spcAft>
                <a:spcPts val="0"/>
              </a:spcAft>
              <a:buSzPts val="1200"/>
              <a:buFont typeface="+mj-lt"/>
              <a:buNone/>
            </a:pPr>
            <a:endParaRPr lang="en-US" b="1" dirty="0">
              <a:effectLst/>
              <a:latin typeface="Arial" panose="020B0604020202020204" pitchFamily="34" charset="0"/>
              <a:ea typeface="SimSun" panose="02010600030101010101" pitchFamily="2" charset="-122"/>
              <a:cs typeface="Arial" panose="020B0604020202020204" pitchFamily="34" charset="0"/>
            </a:endParaRPr>
          </a:p>
        </p:txBody>
      </p:sp>
      <p:pic>
        <p:nvPicPr>
          <p:cNvPr id="25" name="Picture 24"/>
          <p:cNvPicPr>
            <a:picLocks noChangeAspect="1"/>
          </p:cNvPicPr>
          <p:nvPr/>
        </p:nvPicPr>
        <p:blipFill>
          <a:blip r:embed="rId2"/>
          <a:stretch>
            <a:fillRect/>
          </a:stretch>
        </p:blipFill>
        <p:spPr>
          <a:xfrm>
            <a:off x="2350483" y="492668"/>
            <a:ext cx="711940" cy="593453"/>
          </a:xfrm>
          <a:prstGeom prst="rect">
            <a:avLst/>
          </a:prstGeom>
        </p:spPr>
      </p:pic>
      <p:pic>
        <p:nvPicPr>
          <p:cNvPr id="3" name="Picture 2"/>
          <p:cNvPicPr>
            <a:picLocks noChangeAspect="1"/>
          </p:cNvPicPr>
          <p:nvPr/>
        </p:nvPicPr>
        <p:blipFill>
          <a:blip r:embed="rId3"/>
          <a:stretch>
            <a:fillRect/>
          </a:stretch>
        </p:blipFill>
        <p:spPr>
          <a:xfrm>
            <a:off x="4805451" y="4089028"/>
            <a:ext cx="2045292" cy="1586057"/>
          </a:xfrm>
          <a:prstGeom prst="rect">
            <a:avLst/>
          </a:prstGeom>
        </p:spPr>
      </p:pic>
      <p:sp>
        <p:nvSpPr>
          <p:cNvPr id="4" name="Rectangle 3"/>
          <p:cNvSpPr/>
          <p:nvPr/>
        </p:nvSpPr>
        <p:spPr>
          <a:xfrm>
            <a:off x="4805451" y="4089028"/>
            <a:ext cx="2045292" cy="30880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11" name="Picture Placeholder 10" descr="Desk with computer, phone, books, etc."/>
          <p:cNvPicPr>
            <a:picLocks noGrp="1" noChangeAspect="1"/>
          </p:cNvPicPr>
          <p:nvPr>
            <p:ph type="pic" sz="quarter" idx="10"/>
          </p:nvPr>
        </p:nvPicPr>
        <p:blipFill>
          <a:blip r:embed="rId2" cstate="screen"/>
          <a:srcRect/>
          <a:stretch>
            <a:fillRect/>
          </a:stretch>
        </p:blipFill>
        <p:spPr>
          <a:xfrm>
            <a:off x="0" y="-12700"/>
            <a:ext cx="9512300" cy="6493510"/>
          </a:xfrm>
        </p:spPr>
      </p:pic>
      <p:sp>
        <p:nvSpPr>
          <p:cNvPr id="14" name="Text Placeholder 13"/>
          <p:cNvSpPr>
            <a:spLocks noGrp="1"/>
          </p:cNvSpPr>
          <p:nvPr>
            <p:ph type="body" sz="quarter" idx="13"/>
          </p:nvPr>
        </p:nvSpPr>
        <p:spPr>
          <a:xfrm>
            <a:off x="1728470" y="4267835"/>
            <a:ext cx="10463530" cy="2212975"/>
          </a:xfrm>
        </p:spPr>
        <p:txBody>
          <a:bodyPr/>
          <a:lstStyle/>
          <a:p>
            <a:pPr algn="just"/>
            <a:r>
              <a:rPr lang="en-US" sz="2000" b="1" dirty="0">
                <a:solidFill>
                  <a:srgbClr val="1C6E53"/>
                </a:solidFill>
              </a:rPr>
              <a:t>Market Overview: </a:t>
            </a:r>
            <a:r>
              <a:rPr lang="en-US" dirty="0" err="1"/>
              <a:t>Nakhsi</a:t>
            </a:r>
            <a:r>
              <a:rPr lang="en-US" dirty="0"/>
              <a:t> </a:t>
            </a:r>
            <a:r>
              <a:rPr lang="en-US" dirty="0" err="1"/>
              <a:t>Pitha</a:t>
            </a:r>
            <a:r>
              <a:rPr lang="en-US" dirty="0"/>
              <a:t>, traditionally known in rural settings, is gaining popularity among urban consumers due to its cultural value, unique taste, and health benefits (as it is often made from natural ingredients). The trend toward traditional foods presents a significant opportunity for expansion. The market for ethnic and traditional foods is growing, with consumers showing increased interest in artisanal, homemade, and region-specific delicacies.</a:t>
            </a:r>
          </a:p>
        </p:txBody>
      </p:sp>
      <p:sp>
        <p:nvSpPr>
          <p:cNvPr id="5" name="Slide Number Placeholder 4"/>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t>6</a:t>
            </a:fld>
            <a:endParaRPr lang="en-US" dirty="0"/>
          </a:p>
        </p:txBody>
      </p:sp>
      <p:sp>
        <p:nvSpPr>
          <p:cNvPr id="3" name="Rectangle 2"/>
          <p:cNvSpPr/>
          <p:nvPr/>
        </p:nvSpPr>
        <p:spPr>
          <a:xfrm>
            <a:off x="7911556" y="2572227"/>
            <a:ext cx="4151086" cy="1528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1C6E53"/>
                </a:solidFill>
              </a:rPr>
              <a:t>Situation Analysis </a:t>
            </a:r>
            <a:endParaRPr lang="en-US" sz="2800" dirty="0">
              <a:solidFill>
                <a:srgbClr val="1C6E53"/>
              </a:solidFill>
            </a:endParaRPr>
          </a:p>
        </p:txBody>
      </p:sp>
      <p:pic>
        <p:nvPicPr>
          <p:cNvPr id="4" name="Picture 3"/>
          <p:cNvPicPr>
            <a:picLocks noChangeAspect="1"/>
          </p:cNvPicPr>
          <p:nvPr/>
        </p:nvPicPr>
        <p:blipFill>
          <a:blip r:embed="rId3"/>
          <a:stretch>
            <a:fillRect/>
          </a:stretch>
        </p:blipFill>
        <p:spPr>
          <a:xfrm>
            <a:off x="346888" y="3694520"/>
            <a:ext cx="1348384" cy="1146629"/>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p:cNvSpPr>
            <a:spLocks noGrp="1"/>
          </p:cNvSpPr>
          <p:nvPr>
            <p:ph type="title"/>
          </p:nvPr>
        </p:nvSpPr>
        <p:spPr>
          <a:xfrm>
            <a:off x="1506855" y="365125"/>
            <a:ext cx="8607425" cy="1325880"/>
          </a:xfrm>
        </p:spPr>
        <p:txBody>
          <a:bodyPr/>
          <a:lstStyle/>
          <a:p>
            <a:r>
              <a:rPr lang="en-US" sz="3600" b="1" dirty="0">
                <a:solidFill>
                  <a:schemeClr val="accent3">
                    <a:lumMod val="75000"/>
                  </a:schemeClr>
                </a:solidFill>
              </a:rPr>
              <a:t>Target Audience for </a:t>
            </a:r>
            <a:r>
              <a:rPr lang="en-US" sz="3600" b="1" dirty="0" err="1">
                <a:solidFill>
                  <a:schemeClr val="accent3">
                    <a:lumMod val="75000"/>
                  </a:schemeClr>
                </a:solidFill>
              </a:rPr>
              <a:t>Nakhsi</a:t>
            </a:r>
            <a:r>
              <a:rPr lang="en-US" sz="3600" b="1" dirty="0">
                <a:solidFill>
                  <a:schemeClr val="accent3">
                    <a:lumMod val="75000"/>
                  </a:schemeClr>
                </a:solidFill>
              </a:rPr>
              <a:t> </a:t>
            </a:r>
            <a:r>
              <a:rPr lang="en-US" sz="3600" b="1" dirty="0" err="1">
                <a:solidFill>
                  <a:schemeClr val="accent3">
                    <a:lumMod val="75000"/>
                  </a:schemeClr>
                </a:solidFill>
              </a:rPr>
              <a:t>Pitha</a:t>
            </a:r>
            <a:r>
              <a:rPr lang="en-US" sz="3600" b="1" dirty="0">
                <a:solidFill>
                  <a:schemeClr val="accent3">
                    <a:lumMod val="75000"/>
                  </a:schemeClr>
                </a:solidFill>
              </a:rPr>
              <a:t> includes:</a:t>
            </a:r>
          </a:p>
        </p:txBody>
      </p:sp>
      <p:pic>
        <p:nvPicPr>
          <p:cNvPr id="8" name="Picture Placeholder 7" descr="Businesswoman reviewing sticky notes on a wall"/>
          <p:cNvPicPr>
            <a:picLocks noGrp="1" noChangeAspect="1"/>
          </p:cNvPicPr>
          <p:nvPr>
            <p:ph type="pic" sz="quarter" idx="57"/>
          </p:nvPr>
        </p:nvPicPr>
        <p:blipFill>
          <a:blip r:embed="rId3" cstate="print"/>
          <a:srcRect/>
          <a:stretch>
            <a:fillRect/>
          </a:stretch>
        </p:blipFill>
        <p:spPr>
          <a:xfrm>
            <a:off x="1078353" y="2140851"/>
            <a:ext cx="1621032" cy="1841551"/>
          </a:xfrm>
        </p:spPr>
      </p:pic>
      <p:sp>
        <p:nvSpPr>
          <p:cNvPr id="29" name="Text Placeholder"/>
          <p:cNvSpPr>
            <a:spLocks noGrp="1"/>
          </p:cNvSpPr>
          <p:nvPr>
            <p:ph type="body" sz="quarter" idx="27"/>
          </p:nvPr>
        </p:nvSpPr>
        <p:spPr>
          <a:xfrm>
            <a:off x="455930" y="4155440"/>
            <a:ext cx="2243455" cy="506095"/>
          </a:xfrm>
        </p:spPr>
        <p:txBody>
          <a:bodyPr/>
          <a:lstStyle/>
          <a:p>
            <a:r>
              <a:rPr lang="en-US" dirty="0">
                <a:solidFill>
                  <a:schemeClr val="accent3">
                    <a:lumMod val="75000"/>
                  </a:schemeClr>
                </a:solidFill>
              </a:rPr>
              <a:t>Urban Middle-Class Consumers</a:t>
            </a:r>
            <a:endParaRPr lang="en-US" altLang="zh-CN" sz="1600" dirty="0">
              <a:solidFill>
                <a:schemeClr val="accent3">
                  <a:lumMod val="75000"/>
                </a:schemeClr>
              </a:solidFill>
              <a:latin typeface="Arial Black" panose="020B0A04020102020204" charset="0"/>
              <a:cs typeface="Arial Black" panose="020B0A04020102020204" charset="0"/>
            </a:endParaRPr>
          </a:p>
        </p:txBody>
      </p:sp>
      <p:sp>
        <p:nvSpPr>
          <p:cNvPr id="30" name="Text Placeholder"/>
          <p:cNvSpPr>
            <a:spLocks noGrp="1"/>
          </p:cNvSpPr>
          <p:nvPr>
            <p:ph type="body" sz="quarter" idx="28"/>
          </p:nvPr>
        </p:nvSpPr>
        <p:spPr>
          <a:xfrm>
            <a:off x="560387" y="5007610"/>
            <a:ext cx="1892935" cy="1393294"/>
          </a:xfrm>
        </p:spPr>
        <p:txBody>
          <a:bodyPr/>
          <a:lstStyle/>
          <a:p>
            <a:pPr lvl="0"/>
            <a:r>
              <a:rPr lang="en-US" altLang="zh-CN" dirty="0">
                <a:solidFill>
                  <a:schemeClr val="tx1"/>
                </a:solidFill>
              </a:rPr>
              <a:t>Particularly those interested in traditional foods, nostalgia, and healthier food options.</a:t>
            </a:r>
          </a:p>
        </p:txBody>
      </p:sp>
      <p:pic>
        <p:nvPicPr>
          <p:cNvPr id="10" name="Picture Placeholder 9" descr="People working in office"/>
          <p:cNvPicPr>
            <a:picLocks noGrp="1" noChangeAspect="1"/>
          </p:cNvPicPr>
          <p:nvPr>
            <p:ph type="pic" sz="quarter" idx="58"/>
          </p:nvPr>
        </p:nvPicPr>
        <p:blipFill>
          <a:blip r:embed="rId4" cstate="print"/>
          <a:srcRect/>
          <a:stretch>
            <a:fillRect/>
          </a:stretch>
        </p:blipFill>
        <p:spPr/>
      </p:pic>
      <p:sp>
        <p:nvSpPr>
          <p:cNvPr id="37" name="Text Placeholder"/>
          <p:cNvSpPr>
            <a:spLocks noGrp="1"/>
          </p:cNvSpPr>
          <p:nvPr>
            <p:ph type="body" sz="quarter" idx="49"/>
          </p:nvPr>
        </p:nvSpPr>
        <p:spPr>
          <a:xfrm>
            <a:off x="2947854" y="4124828"/>
            <a:ext cx="1877575" cy="506399"/>
          </a:xfrm>
        </p:spPr>
        <p:txBody>
          <a:bodyPr/>
          <a:lstStyle/>
          <a:p>
            <a:r>
              <a:rPr lang="en-US" dirty="0">
                <a:solidFill>
                  <a:schemeClr val="accent3">
                    <a:lumMod val="75000"/>
                  </a:schemeClr>
                </a:solidFill>
              </a:rPr>
              <a:t>Food Enthusiasts</a:t>
            </a:r>
            <a:endParaRPr lang="en-US" altLang="zh-CN" dirty="0">
              <a:solidFill>
                <a:schemeClr val="accent3">
                  <a:lumMod val="75000"/>
                </a:schemeClr>
              </a:solidFill>
              <a:latin typeface="Arial Black" panose="020B0A04020102020204" charset="0"/>
              <a:cs typeface="Arial Black" panose="020B0A04020102020204" charset="0"/>
            </a:endParaRPr>
          </a:p>
        </p:txBody>
      </p:sp>
      <p:sp>
        <p:nvSpPr>
          <p:cNvPr id="38" name="Text Placeholder"/>
          <p:cNvSpPr>
            <a:spLocks noGrp="1"/>
          </p:cNvSpPr>
          <p:nvPr>
            <p:ph type="body" sz="quarter" idx="50"/>
          </p:nvPr>
        </p:nvSpPr>
        <p:spPr>
          <a:xfrm>
            <a:off x="2979171" y="5007731"/>
            <a:ext cx="1691687" cy="1233412"/>
          </a:xfrm>
        </p:spPr>
        <p:txBody>
          <a:bodyPr/>
          <a:lstStyle/>
          <a:p>
            <a:r>
              <a:rPr lang="en-US" altLang="zh-CN" dirty="0">
                <a:solidFill>
                  <a:schemeClr val="tx1"/>
                </a:solidFill>
              </a:rPr>
              <a:t> Those interested in trying out regional cuisines and unique food products.</a:t>
            </a:r>
          </a:p>
        </p:txBody>
      </p:sp>
      <p:pic>
        <p:nvPicPr>
          <p:cNvPr id="12" name="Picture Placeholder 11" descr="Layout of website design sketches on white paper"/>
          <p:cNvPicPr>
            <a:picLocks noGrp="1" noChangeAspect="1"/>
          </p:cNvPicPr>
          <p:nvPr>
            <p:ph type="pic" sz="quarter" idx="59"/>
          </p:nvPr>
        </p:nvPicPr>
        <p:blipFill>
          <a:blip r:embed="rId5" cstate="print"/>
          <a:srcRect/>
          <a:stretch>
            <a:fillRect/>
          </a:stretch>
        </p:blipFill>
        <p:spPr/>
      </p:pic>
      <p:sp>
        <p:nvSpPr>
          <p:cNvPr id="39" name="Text Placeholder"/>
          <p:cNvSpPr>
            <a:spLocks noGrp="1"/>
          </p:cNvSpPr>
          <p:nvPr>
            <p:ph type="body" sz="quarter" idx="51"/>
          </p:nvPr>
        </p:nvSpPr>
        <p:spPr>
          <a:xfrm>
            <a:off x="5073898" y="4135120"/>
            <a:ext cx="1877575" cy="506399"/>
          </a:xfrm>
        </p:spPr>
        <p:txBody>
          <a:bodyPr/>
          <a:lstStyle/>
          <a:p>
            <a:r>
              <a:rPr lang="en-US" dirty="0">
                <a:solidFill>
                  <a:schemeClr val="accent3">
                    <a:lumMod val="75000"/>
                  </a:schemeClr>
                </a:solidFill>
              </a:rPr>
              <a:t>Diaspora Communities</a:t>
            </a:r>
            <a:endParaRPr lang="en-US" altLang="zh-CN" dirty="0">
              <a:solidFill>
                <a:schemeClr val="accent3">
                  <a:lumMod val="75000"/>
                </a:schemeClr>
              </a:solidFill>
              <a:latin typeface="Arial Black" panose="020B0A04020102020204" charset="0"/>
              <a:cs typeface="Arial Black" panose="020B0A04020102020204" charset="0"/>
            </a:endParaRPr>
          </a:p>
        </p:txBody>
      </p:sp>
      <p:sp>
        <p:nvSpPr>
          <p:cNvPr id="40" name="Text Placeholder"/>
          <p:cNvSpPr>
            <a:spLocks noGrp="1"/>
          </p:cNvSpPr>
          <p:nvPr>
            <p:ph type="body" sz="quarter" idx="52"/>
          </p:nvPr>
        </p:nvSpPr>
        <p:spPr>
          <a:xfrm>
            <a:off x="5235410" y="4993398"/>
            <a:ext cx="1691640" cy="1233533"/>
          </a:xfrm>
        </p:spPr>
        <p:txBody>
          <a:bodyPr/>
          <a:lstStyle/>
          <a:p>
            <a:r>
              <a:rPr lang="en-US" altLang="zh-CN" dirty="0">
                <a:solidFill>
                  <a:schemeClr val="tx1"/>
                </a:solidFill>
              </a:rPr>
              <a:t>Bengalis living outside their native regions who wish to reconnect with their cultural roots</a:t>
            </a:r>
            <a:r>
              <a:rPr lang="en-US" altLang="zh-CN" dirty="0"/>
              <a:t>.</a:t>
            </a:r>
          </a:p>
        </p:txBody>
      </p:sp>
      <p:pic>
        <p:nvPicPr>
          <p:cNvPr id="14" name="Picture Placeholder 13" descr="Empty office chairs"/>
          <p:cNvPicPr>
            <a:picLocks noGrp="1" noChangeAspect="1"/>
          </p:cNvPicPr>
          <p:nvPr>
            <p:ph type="pic" sz="quarter" idx="60"/>
          </p:nvPr>
        </p:nvPicPr>
        <p:blipFill>
          <a:blip r:embed="rId6" cstate="print"/>
          <a:srcRect/>
          <a:stretch>
            <a:fillRect/>
          </a:stretch>
        </p:blipFill>
        <p:spPr>
          <a:xfrm>
            <a:off x="7361472" y="2073439"/>
            <a:ext cx="1621032" cy="1841551"/>
          </a:xfrm>
        </p:spPr>
      </p:pic>
      <p:sp>
        <p:nvSpPr>
          <p:cNvPr id="41" name="Text Placeholder"/>
          <p:cNvSpPr>
            <a:spLocks noGrp="1"/>
          </p:cNvSpPr>
          <p:nvPr>
            <p:ph type="body" sz="quarter" idx="53"/>
          </p:nvPr>
        </p:nvSpPr>
        <p:spPr>
          <a:xfrm>
            <a:off x="7259320" y="4135120"/>
            <a:ext cx="1877695" cy="604520"/>
          </a:xfrm>
        </p:spPr>
        <p:txBody>
          <a:bodyPr/>
          <a:lstStyle/>
          <a:p>
            <a:r>
              <a:rPr lang="en-US" dirty="0">
                <a:solidFill>
                  <a:schemeClr val="accent3">
                    <a:lumMod val="75000"/>
                  </a:schemeClr>
                </a:solidFill>
              </a:rPr>
              <a:t>Demographics</a:t>
            </a:r>
            <a:endParaRPr lang="en-US" altLang="zh-CN" dirty="0">
              <a:solidFill>
                <a:schemeClr val="accent3">
                  <a:lumMod val="75000"/>
                </a:schemeClr>
              </a:solidFill>
              <a:latin typeface="Arial Black" panose="020B0A04020102020204" charset="0"/>
              <a:cs typeface="Arial Black" panose="020B0A04020102020204" charset="0"/>
            </a:endParaRPr>
          </a:p>
        </p:txBody>
      </p:sp>
      <p:sp>
        <p:nvSpPr>
          <p:cNvPr id="42" name="Text Placeholder"/>
          <p:cNvSpPr>
            <a:spLocks noGrp="1"/>
          </p:cNvSpPr>
          <p:nvPr>
            <p:ph type="body" sz="quarter" idx="54"/>
          </p:nvPr>
        </p:nvSpPr>
        <p:spPr>
          <a:xfrm>
            <a:off x="7259320" y="5007610"/>
            <a:ext cx="2185669" cy="1351495"/>
          </a:xfrm>
        </p:spPr>
        <p:txBody>
          <a:bodyPr/>
          <a:lstStyle/>
          <a:p>
            <a:pPr lvl="0"/>
            <a:r>
              <a:rPr lang="en-US" altLang="zh-CN" dirty="0">
                <a:solidFill>
                  <a:schemeClr val="tx1"/>
                </a:solidFill>
              </a:rPr>
              <a:t>Primarily middle-aged women (25-45 years) who are homemakers or working professionals interested in traditional cuisine.</a:t>
            </a:r>
            <a:endParaRPr lang="en-US" dirty="0">
              <a:solidFill>
                <a:schemeClr val="tx1"/>
              </a:solidFill>
            </a:endParaRPr>
          </a:p>
        </p:txBody>
      </p:sp>
      <p:pic>
        <p:nvPicPr>
          <p:cNvPr id="90" name="Picture Placeholder 89" descr="People around a table on their laptops"/>
          <p:cNvPicPr>
            <a:picLocks noGrp="1" noChangeAspect="1"/>
          </p:cNvPicPr>
          <p:nvPr>
            <p:ph type="pic" sz="quarter" idx="61"/>
          </p:nvPr>
        </p:nvPicPr>
        <p:blipFill rotWithShape="1">
          <a:blip r:embed="rId7" cstate="print"/>
          <a:srcRect/>
          <a:stretch>
            <a:fillRect/>
          </a:stretch>
        </p:blipFill>
        <p:spPr/>
      </p:pic>
      <p:sp>
        <p:nvSpPr>
          <p:cNvPr id="43" name="Text Placeholder"/>
          <p:cNvSpPr>
            <a:spLocks noGrp="1"/>
          </p:cNvSpPr>
          <p:nvPr>
            <p:ph type="body" sz="quarter" idx="55"/>
          </p:nvPr>
        </p:nvSpPr>
        <p:spPr>
          <a:xfrm>
            <a:off x="9444990" y="4155440"/>
            <a:ext cx="1877695" cy="506095"/>
          </a:xfrm>
        </p:spPr>
        <p:txBody>
          <a:bodyPr/>
          <a:lstStyle/>
          <a:p>
            <a:r>
              <a:rPr lang="en-US" dirty="0">
                <a:solidFill>
                  <a:schemeClr val="accent3">
                    <a:lumMod val="75000"/>
                  </a:schemeClr>
                </a:solidFill>
              </a:rPr>
              <a:t>Geographic's</a:t>
            </a:r>
            <a:endParaRPr lang="en-US" altLang="zh-CN" dirty="0">
              <a:solidFill>
                <a:schemeClr val="accent3">
                  <a:lumMod val="75000"/>
                </a:schemeClr>
              </a:solidFill>
              <a:latin typeface="Arial Black" panose="020B0A04020102020204" charset="0"/>
              <a:cs typeface="Arial Black" panose="020B0A04020102020204" charset="0"/>
            </a:endParaRPr>
          </a:p>
        </p:txBody>
      </p:sp>
      <p:sp>
        <p:nvSpPr>
          <p:cNvPr id="50" name="Text Placeholder"/>
          <p:cNvSpPr>
            <a:spLocks noGrp="1"/>
          </p:cNvSpPr>
          <p:nvPr>
            <p:ph type="body" sz="quarter" idx="56"/>
          </p:nvPr>
        </p:nvSpPr>
        <p:spPr>
          <a:xfrm>
            <a:off x="9535795" y="5007610"/>
            <a:ext cx="2077720" cy="1393825"/>
          </a:xfrm>
        </p:spPr>
        <p:txBody>
          <a:bodyPr/>
          <a:lstStyle/>
          <a:p>
            <a:r>
              <a:rPr lang="en-US" altLang="zh-CN" dirty="0">
                <a:solidFill>
                  <a:schemeClr val="tx1"/>
                </a:solidFill>
              </a:rPr>
              <a:t>Urban and semi-urban areas in Bangladesh and West Bengal.</a:t>
            </a:r>
          </a:p>
        </p:txBody>
      </p:sp>
      <p:sp>
        <p:nvSpPr>
          <p:cNvPr id="4" name="Footer Placeholder 3"/>
          <p:cNvSpPr>
            <a:spLocks noGrp="1"/>
          </p:cNvSpPr>
          <p:nvPr>
            <p:ph type="ftr" sz="quarter" idx="62"/>
          </p:nvPr>
        </p:nvSpPr>
        <p:spPr/>
        <p:txBody>
          <a:bodyPr/>
          <a:lstStyle/>
          <a:p>
            <a:r>
              <a:rPr lang="en-US"/>
              <a:t>Presentation title</a:t>
            </a:r>
            <a:endParaRPr lang="en-US" dirty="0"/>
          </a:p>
        </p:txBody>
      </p:sp>
      <p:sp>
        <p:nvSpPr>
          <p:cNvPr id="5" name="Slide Number Placeholder 4"/>
          <p:cNvSpPr>
            <a:spLocks noGrp="1"/>
          </p:cNvSpPr>
          <p:nvPr>
            <p:ph type="sldNum" sz="quarter" idx="63"/>
          </p:nvPr>
        </p:nvSpPr>
        <p:spPr/>
        <p:txBody>
          <a:bodyPr/>
          <a:lstStyle/>
          <a:p>
            <a:fld id="{47FEACEE-25B4-4A2D-B147-27296E36371D}" type="slidenum">
              <a:rPr lang="en-US" altLang="zh-CN" smtClean="0"/>
              <a:t>7</a:t>
            </a:fld>
            <a:endParaRPr lang="en-US" altLang="zh-CN" dirty="0"/>
          </a:p>
        </p:txBody>
      </p:sp>
      <p:pic>
        <p:nvPicPr>
          <p:cNvPr id="2" name="Picture 1"/>
          <p:cNvPicPr>
            <a:picLocks noChangeAspect="1"/>
          </p:cNvPicPr>
          <p:nvPr/>
        </p:nvPicPr>
        <p:blipFill>
          <a:blip r:embed="rId8"/>
          <a:stretch>
            <a:fillRect/>
          </a:stretch>
        </p:blipFill>
        <p:spPr>
          <a:xfrm>
            <a:off x="559687" y="255060"/>
            <a:ext cx="1255885" cy="1194920"/>
          </a:xfrm>
          <a:prstGeom prst="rect">
            <a:avLst/>
          </a:prstGeom>
        </p:spPr>
      </p:pic>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219B-F46F-BDC0-4557-F609F501BB4F}"/>
              </a:ext>
            </a:extLst>
          </p:cNvPr>
          <p:cNvSpPr>
            <a:spLocks noGrp="1"/>
          </p:cNvSpPr>
          <p:nvPr>
            <p:ph type="title"/>
          </p:nvPr>
        </p:nvSpPr>
        <p:spPr>
          <a:xfrm>
            <a:off x="2926081" y="320930"/>
            <a:ext cx="6696222" cy="1449813"/>
          </a:xfrm>
        </p:spPr>
        <p:txBody>
          <a:bodyPr>
            <a:normAutofit fontScale="90000"/>
          </a:bodyPr>
          <a:lstStyle/>
          <a:p>
            <a:pPr algn="ctr"/>
            <a:r>
              <a:rPr lang="en-US" sz="4900" b="1" dirty="0"/>
              <a:t>SWOT Analysis</a:t>
            </a:r>
            <a:br>
              <a:rPr lang="en-US" dirty="0"/>
            </a:br>
            <a:br>
              <a:rPr lang="en-US" sz="1800" dirty="0">
                <a:effectLst/>
                <a:latin typeface="Calibri" panose="020F0502020204030204" pitchFamily="34" charset="0"/>
                <a:ea typeface="SimSun" panose="02010600030101010101" pitchFamily="2" charset="-122"/>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B1CC150E-02E5-30CF-F07B-0CED1E73FC73}"/>
              </a:ext>
            </a:extLst>
          </p:cNvPr>
          <p:cNvSpPr/>
          <p:nvPr/>
        </p:nvSpPr>
        <p:spPr>
          <a:xfrm>
            <a:off x="1087901" y="1955408"/>
            <a:ext cx="2508738" cy="40511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A3F897D-FEB4-BB3C-F03E-AF25E23DF61A}"/>
              </a:ext>
            </a:extLst>
          </p:cNvPr>
          <p:cNvSpPr/>
          <p:nvPr/>
        </p:nvSpPr>
        <p:spPr>
          <a:xfrm>
            <a:off x="4135902" y="1955408"/>
            <a:ext cx="2508738" cy="40511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A79C727-D122-59CC-1CFE-FCA7278F0EFD}"/>
              </a:ext>
            </a:extLst>
          </p:cNvPr>
          <p:cNvSpPr/>
          <p:nvPr/>
        </p:nvSpPr>
        <p:spPr>
          <a:xfrm>
            <a:off x="6822832" y="2304295"/>
            <a:ext cx="2405575" cy="37022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4">
                    <a:lumMod val="75000"/>
                  </a:schemeClr>
                </a:solidFill>
              </a:rPr>
              <a:t>1 Growing interest in traditional and artisanal foods.</a:t>
            </a:r>
          </a:p>
          <a:p>
            <a:r>
              <a:rPr lang="en-US" dirty="0">
                <a:solidFill>
                  <a:schemeClr val="accent4">
                    <a:lumMod val="75000"/>
                  </a:schemeClr>
                </a:solidFill>
              </a:rPr>
              <a:t>2 Opportunities for export to diaspora communities.</a:t>
            </a:r>
          </a:p>
          <a:p>
            <a:r>
              <a:rPr lang="en-US" dirty="0">
                <a:solidFill>
                  <a:schemeClr val="accent4">
                    <a:lumMod val="75000"/>
                  </a:schemeClr>
                </a:solidFill>
              </a:rPr>
              <a:t>3 Leveraging online platforms to reach a broader audience.</a:t>
            </a:r>
          </a:p>
        </p:txBody>
      </p:sp>
      <p:sp>
        <p:nvSpPr>
          <p:cNvPr id="7" name="Rectangle 6">
            <a:extLst>
              <a:ext uri="{FF2B5EF4-FFF2-40B4-BE49-F238E27FC236}">
                <a16:creationId xmlns:a16="http://schemas.microsoft.com/office/drawing/2014/main" id="{95CEA882-CA47-5193-9456-2D3D26E81E28}"/>
              </a:ext>
            </a:extLst>
          </p:cNvPr>
          <p:cNvSpPr/>
          <p:nvPr/>
        </p:nvSpPr>
        <p:spPr>
          <a:xfrm>
            <a:off x="9406600" y="1955408"/>
            <a:ext cx="2486464" cy="40227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SimSun" panose="02010600030101010101" pitchFamily="2" charset="-122"/>
                <a:cs typeface="Times New Roman" panose="02020603050405020304" pitchFamily="18" charset="0"/>
              </a:rPr>
              <a:t>Here we analysis data </a:t>
            </a:r>
            <a:r>
              <a:rPr kumimoji="0" lang="en-US" sz="1800" b="0" i="0" u="none" strike="noStrike" kern="1200" cap="none" spc="0" normalizeH="0" baseline="0" noProof="0" dirty="0">
                <a:ln>
                  <a:noFill/>
                </a:ln>
                <a:solidFill>
                  <a:schemeClr val="accent1">
                    <a:lumMod val="75000"/>
                  </a:schemeClr>
                </a:solidFill>
                <a:effectLst/>
                <a:uLnTx/>
                <a:uFillTx/>
                <a:latin typeface="Calibri" panose="020F0502020204030204" pitchFamily="34" charset="0"/>
                <a:ea typeface="SimSun" panose="02010600030101010101" pitchFamily="2" charset="-122"/>
                <a:cs typeface="Times New Roman" panose="02020603050405020304" pitchFamily="18" charset="0"/>
              </a:rPr>
              <a:t>1</a:t>
            </a:r>
            <a:r>
              <a:rPr lang="en-US" noProof="0" dirty="0">
                <a:solidFill>
                  <a:schemeClr val="accent1">
                    <a:lumMod val="75000"/>
                  </a:schemeClr>
                </a:solidFill>
                <a:latin typeface="Calibri" panose="020F0502020204030204" pitchFamily="34" charset="0"/>
                <a:ea typeface="SimSun" panose="02010600030101010101" pitchFamily="2" charset="-122"/>
                <a:cs typeface="Times New Roman" panose="02020603050405020304" pitchFamily="18" charset="0"/>
              </a:rPr>
              <a:t>.</a:t>
            </a:r>
            <a:r>
              <a:rPr lang="en-US" dirty="0">
                <a:solidFill>
                  <a:schemeClr val="accent1">
                    <a:lumMod val="75000"/>
                  </a:schemeClr>
                </a:solidFill>
              </a:rPr>
              <a:t>Competition from other traditional and modern sweets.</a:t>
            </a:r>
          </a:p>
          <a:p>
            <a:r>
              <a:rPr lang="en-US" dirty="0">
                <a:solidFill>
                  <a:schemeClr val="accent1">
                    <a:lumMod val="75000"/>
                  </a:schemeClr>
                </a:solidFill>
              </a:rPr>
              <a:t>2.Potential issues with maintaining quality in mass production.</a:t>
            </a:r>
          </a:p>
          <a:p>
            <a:r>
              <a:rPr lang="en-US" dirty="0">
                <a:solidFill>
                  <a:schemeClr val="accent1">
                    <a:lumMod val="75000"/>
                  </a:schemeClr>
                </a:solidFill>
              </a:rPr>
              <a:t>3.Seasonal demand fluctuations.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Off-page Connector 7">
            <a:extLst>
              <a:ext uri="{FF2B5EF4-FFF2-40B4-BE49-F238E27FC236}">
                <a16:creationId xmlns:a16="http://schemas.microsoft.com/office/drawing/2014/main" id="{69C04677-5A97-0680-A1B8-657D7DF42A3E}"/>
              </a:ext>
            </a:extLst>
          </p:cNvPr>
          <p:cNvSpPr/>
          <p:nvPr/>
        </p:nvSpPr>
        <p:spPr>
          <a:xfrm>
            <a:off x="1087902" y="1955408"/>
            <a:ext cx="2494670" cy="928469"/>
          </a:xfrm>
          <a:prstGeom prst="flowChartOffpageConnector">
            <a:avLst/>
          </a:prstGeom>
          <a:solidFill>
            <a:srgbClr val="99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pitchFamily="34" charset="0"/>
                <a:ea typeface="SimSun" panose="02010600030101010101" pitchFamily="2" charset="-122"/>
                <a:cs typeface="Times New Roman" panose="02020603050405020304" pitchFamily="18" charset="0"/>
              </a:rPr>
              <a:t>Strength</a:t>
            </a:r>
            <a:endParaRPr kumimoji="0" lang="en-US" sz="2400" b="1" i="0" u="none" strike="noStrike" kern="1200" cap="none" spc="0" normalizeH="0" baseline="0" noProof="0" dirty="0">
              <a:ln>
                <a:noFill/>
              </a:ln>
              <a:solidFill>
                <a:prstClr val="white"/>
              </a:solidFill>
              <a:effectLst/>
              <a:uLnTx/>
              <a:uFillTx/>
              <a:latin typeface="Calibri" panose="020F0502020204030204"/>
            </a:endParaRPr>
          </a:p>
        </p:txBody>
      </p:sp>
      <p:sp>
        <p:nvSpPr>
          <p:cNvPr id="14" name="Rectangle 13">
            <a:extLst>
              <a:ext uri="{FF2B5EF4-FFF2-40B4-BE49-F238E27FC236}">
                <a16:creationId xmlns:a16="http://schemas.microsoft.com/office/drawing/2014/main" id="{9D6F30A8-D160-BD77-CDB2-5BFAF6DC479E}"/>
              </a:ext>
            </a:extLst>
          </p:cNvPr>
          <p:cNvSpPr/>
          <p:nvPr/>
        </p:nvSpPr>
        <p:spPr>
          <a:xfrm>
            <a:off x="1073833" y="2685142"/>
            <a:ext cx="2508738" cy="3321441"/>
          </a:xfrm>
          <a:prstGeom prst="rect">
            <a:avLst/>
          </a:prstGeom>
          <a:no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solidFill>
                  <a:schemeClr val="accent2">
                    <a:lumMod val="50000"/>
                  </a:schemeClr>
                </a:solidFill>
              </a:rPr>
              <a:t>Unique product with cultural significance.</a:t>
            </a:r>
          </a:p>
          <a:p>
            <a:pPr marL="342900" indent="-342900">
              <a:buFont typeface="+mj-lt"/>
              <a:buAutoNum type="arabicPeriod"/>
            </a:pPr>
            <a:r>
              <a:rPr lang="en-US" dirty="0">
                <a:solidFill>
                  <a:schemeClr val="accent2">
                    <a:lumMod val="50000"/>
                  </a:schemeClr>
                </a:solidFill>
              </a:rPr>
              <a:t>Growing trend toward traditional and healthy foods.</a:t>
            </a:r>
          </a:p>
          <a:p>
            <a:pPr marL="342900" indent="-342900">
              <a:buFont typeface="+mj-lt"/>
              <a:buAutoNum type="arabicPeriod"/>
            </a:pPr>
            <a:r>
              <a:rPr lang="en-US" dirty="0">
                <a:solidFill>
                  <a:schemeClr val="accent2">
                    <a:lumMod val="50000"/>
                  </a:schemeClr>
                </a:solidFill>
              </a:rPr>
              <a:t>Authentic, natural ingredients.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lowchart: Off-page Connector 15">
            <a:extLst>
              <a:ext uri="{FF2B5EF4-FFF2-40B4-BE49-F238E27FC236}">
                <a16:creationId xmlns:a16="http://schemas.microsoft.com/office/drawing/2014/main" id="{F168A6B1-6DDE-D5BF-8EF7-25F31F28750D}"/>
              </a:ext>
            </a:extLst>
          </p:cNvPr>
          <p:cNvSpPr/>
          <p:nvPr/>
        </p:nvSpPr>
        <p:spPr>
          <a:xfrm>
            <a:off x="4135903" y="1955407"/>
            <a:ext cx="2508736" cy="928468"/>
          </a:xfrm>
          <a:prstGeom prst="flowChartOffpageConnector">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pitchFamily="34" charset="0"/>
                <a:ea typeface="SimSun" panose="02010600030101010101" pitchFamily="2" charset="-122"/>
                <a:cs typeface="Times New Roman" panose="02020603050405020304" pitchFamily="18" charset="0"/>
              </a:rPr>
              <a:t>Weakness</a:t>
            </a:r>
            <a:endParaRPr kumimoji="0" lang="en-US" sz="2400" b="1" i="0" u="none" strike="noStrike" kern="1200" cap="none" spc="0" normalizeH="0" baseline="0" noProof="0" dirty="0">
              <a:ln>
                <a:noFill/>
              </a:ln>
              <a:solidFill>
                <a:prstClr val="white"/>
              </a:solidFill>
              <a:effectLst/>
              <a:uLnTx/>
              <a:uFillTx/>
              <a:latin typeface="Calibri" panose="020F0502020204030204"/>
            </a:endParaRPr>
          </a:p>
        </p:txBody>
      </p:sp>
      <p:sp>
        <p:nvSpPr>
          <p:cNvPr id="17" name="Rectangle 16">
            <a:extLst>
              <a:ext uri="{FF2B5EF4-FFF2-40B4-BE49-F238E27FC236}">
                <a16:creationId xmlns:a16="http://schemas.microsoft.com/office/drawing/2014/main" id="{E6AA0F31-FA0D-83F5-A9BD-E0C495DCE7DB}"/>
              </a:ext>
            </a:extLst>
          </p:cNvPr>
          <p:cNvSpPr/>
          <p:nvPr/>
        </p:nvSpPr>
        <p:spPr>
          <a:xfrm>
            <a:off x="4135903" y="2306049"/>
            <a:ext cx="2522805" cy="3321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solidFill>
                  <a:schemeClr val="accent6">
                    <a:lumMod val="50000"/>
                  </a:schemeClr>
                </a:solidFill>
              </a:rPr>
              <a:t>Limited awareness</a:t>
            </a:r>
          </a:p>
          <a:p>
            <a:pPr marL="342900" indent="-342900">
              <a:buFont typeface="+mj-lt"/>
              <a:buAutoNum type="arabicPeriod"/>
            </a:pPr>
            <a:r>
              <a:rPr lang="en-US" dirty="0">
                <a:solidFill>
                  <a:schemeClr val="accent6">
                    <a:lumMod val="50000"/>
                  </a:schemeClr>
                </a:solidFill>
              </a:rPr>
              <a:t>outside regional boundaries.</a:t>
            </a:r>
          </a:p>
          <a:p>
            <a:pPr marL="342900" indent="-342900">
              <a:buFont typeface="+mj-lt"/>
              <a:buAutoNum type="arabicPeriod"/>
            </a:pPr>
            <a:r>
              <a:rPr lang="en-US" dirty="0">
                <a:solidFill>
                  <a:schemeClr val="accent6">
                    <a:lumMod val="50000"/>
                  </a:schemeClr>
                </a:solidFill>
              </a:rPr>
              <a:t>Perishable nature of the product.</a:t>
            </a:r>
          </a:p>
        </p:txBody>
      </p:sp>
      <p:sp>
        <p:nvSpPr>
          <p:cNvPr id="18" name="Flowchart: Off-page Connector 17">
            <a:extLst>
              <a:ext uri="{FF2B5EF4-FFF2-40B4-BE49-F238E27FC236}">
                <a16:creationId xmlns:a16="http://schemas.microsoft.com/office/drawing/2014/main" id="{1240EC9A-1574-6DF5-9141-7A09FEC0CFF0}"/>
              </a:ext>
            </a:extLst>
          </p:cNvPr>
          <p:cNvSpPr/>
          <p:nvPr/>
        </p:nvSpPr>
        <p:spPr>
          <a:xfrm>
            <a:off x="6822832" y="1955407"/>
            <a:ext cx="2405575" cy="865869"/>
          </a:xfrm>
          <a:prstGeom prst="flowChartOffpage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400" b="1" dirty="0">
                <a:solidFill>
                  <a:prstClr val="white"/>
                </a:solidFill>
                <a:latin typeface="Calibri" panose="020F0502020204030204" pitchFamily="34" charset="0"/>
                <a:ea typeface="SimSun" panose="02010600030101010101" pitchFamily="2" charset="-122"/>
                <a:cs typeface="Times New Roman" panose="02020603050405020304" pitchFamily="18" charset="0"/>
              </a:rPr>
              <a:t>Opportunities</a:t>
            </a:r>
            <a:endParaRPr lang="en-US" sz="2400" b="1" dirty="0">
              <a:solidFill>
                <a:prstClr val="white"/>
              </a:solidFill>
            </a:endParaRPr>
          </a:p>
        </p:txBody>
      </p:sp>
      <p:sp>
        <p:nvSpPr>
          <p:cNvPr id="19" name="Flowchart: Off-page Connector 18">
            <a:extLst>
              <a:ext uri="{FF2B5EF4-FFF2-40B4-BE49-F238E27FC236}">
                <a16:creationId xmlns:a16="http://schemas.microsoft.com/office/drawing/2014/main" id="{0FDF4C37-FB2D-F3CA-03E3-5A46ABF4DDD3}"/>
              </a:ext>
            </a:extLst>
          </p:cNvPr>
          <p:cNvSpPr/>
          <p:nvPr/>
        </p:nvSpPr>
        <p:spPr>
          <a:xfrm>
            <a:off x="9406600" y="1955407"/>
            <a:ext cx="2486464" cy="865868"/>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SimSun"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pitchFamily="34" charset="0"/>
                <a:ea typeface="SimSun" panose="02010600030101010101" pitchFamily="2" charset="-122"/>
                <a:cs typeface="Times New Roman" panose="02020603050405020304" pitchFamily="18" charset="0"/>
              </a:rPr>
              <a:t>Treats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6786CE3A-CF4C-8BD8-613D-0D5FD142440F}"/>
              </a:ext>
            </a:extLst>
          </p:cNvPr>
          <p:cNvPicPr>
            <a:picLocks noChangeAspect="1"/>
          </p:cNvPicPr>
          <p:nvPr/>
        </p:nvPicPr>
        <p:blipFill>
          <a:blip r:embed="rId2"/>
          <a:stretch>
            <a:fillRect/>
          </a:stretch>
        </p:blipFill>
        <p:spPr>
          <a:xfrm>
            <a:off x="0" y="49238"/>
            <a:ext cx="1597269" cy="1280160"/>
          </a:xfrm>
          <a:prstGeom prst="rect">
            <a:avLst/>
          </a:prstGeom>
        </p:spPr>
      </p:pic>
    </p:spTree>
    <p:extLst>
      <p:ext uri="{BB962C8B-B14F-4D97-AF65-F5344CB8AC3E}">
        <p14:creationId xmlns:p14="http://schemas.microsoft.com/office/powerpoint/2010/main" val="3138329065"/>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8F5B260-3198-CCC9-C0F8-74104D7B753F}"/>
              </a:ext>
            </a:extLst>
          </p:cNvPr>
          <p:cNvGraphicFramePr>
            <a:graphicFrameLocks noGrp="1"/>
          </p:cNvGraphicFramePr>
          <p:nvPr>
            <p:ph idx="1"/>
            <p:extLst>
              <p:ext uri="{D42A27DB-BD31-4B8C-83A1-F6EECF244321}">
                <p14:modId xmlns:p14="http://schemas.microsoft.com/office/powerpoint/2010/main" val="486680639"/>
              </p:ext>
            </p:extLst>
          </p:nvPr>
        </p:nvGraphicFramePr>
        <p:xfrm>
          <a:off x="692727" y="332509"/>
          <a:ext cx="10661073" cy="58444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6473926"/>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1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16.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9.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E15EA0-2F38-456B-B156-038699A5D17F}">
  <ds:schemaRefs/>
</ds:datastoreItem>
</file>

<file path=customXml/itemProps10.xml><?xml version="1.0" encoding="utf-8"?>
<ds:datastoreItem xmlns:ds="http://schemas.openxmlformats.org/officeDocument/2006/customXml" ds:itemID="{45515263-A3DE-4193-B6AA-5C449C94519F}">
  <ds:schemaRefs/>
</ds:datastoreItem>
</file>

<file path=customXml/itemProps11.xml><?xml version="1.0" encoding="utf-8"?>
<ds:datastoreItem xmlns:ds="http://schemas.openxmlformats.org/officeDocument/2006/customXml" ds:itemID="{A0AD9BE2-6B3D-4616-B044-300A8177DEA5}">
  <ds:schemaRefs>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230e9df3-be65-4c73-a93b-d1236ebd677e"/>
    <ds:schemaRef ds:uri="16c05727-aa75-4e4a-9b5f-8a80a1165891"/>
    <ds:schemaRef ds:uri="71af3243-3dd4-4a8d-8c0d-dd76da1f02a5"/>
  </ds:schemaRefs>
</ds:datastoreItem>
</file>

<file path=customXml/itemProps12.xml><?xml version="1.0" encoding="utf-8"?>
<ds:datastoreItem xmlns:ds="http://schemas.openxmlformats.org/officeDocument/2006/customXml" ds:itemID="{1C245E38-7A2C-4D38-96FA-24EAC5F220C7}">
  <ds:schemaRefs/>
</ds:datastoreItem>
</file>

<file path=customXml/itemProps13.xml><?xml version="1.0" encoding="utf-8"?>
<ds:datastoreItem xmlns:ds="http://schemas.openxmlformats.org/officeDocument/2006/customXml" ds:itemID="{61D9A46C-D3F3-4D45-B248-B831C6B5FC85}">
  <ds:schemaRefs/>
</ds:datastoreItem>
</file>

<file path=customXml/itemProps14.xml><?xml version="1.0" encoding="utf-8"?>
<ds:datastoreItem xmlns:ds="http://schemas.openxmlformats.org/officeDocument/2006/customXml" ds:itemID="{B0C07E3D-60A7-4F4E-8208-D9CCD01982CB}">
  <ds:schemaRefs/>
</ds:datastoreItem>
</file>

<file path=customXml/itemProps15.xml><?xml version="1.0" encoding="utf-8"?>
<ds:datastoreItem xmlns:ds="http://schemas.openxmlformats.org/officeDocument/2006/customXml" ds:itemID="{BF90D0D0-7C1D-47FF-A2F0-9937AA567A3D}">
  <ds:schemaRefs/>
</ds:datastoreItem>
</file>

<file path=customXml/itemProps16.xml><?xml version="1.0" encoding="utf-8"?>
<ds:datastoreItem xmlns:ds="http://schemas.openxmlformats.org/officeDocument/2006/customXml" ds:itemID="{631071E6-22AE-499A-B09C-BF21CF5F7483}">
  <ds:schemaRefs/>
</ds:datastoreItem>
</file>

<file path=customXml/itemProps17.xml><?xml version="1.0" encoding="utf-8"?>
<ds:datastoreItem xmlns:ds="http://schemas.openxmlformats.org/officeDocument/2006/customXml" ds:itemID="{9ACE2AAA-C718-435C-B4E6-95A08ACAC441}">
  <ds:schemaRefs/>
</ds:datastoreItem>
</file>

<file path=customXml/itemProps18.xml><?xml version="1.0" encoding="utf-8"?>
<ds:datastoreItem xmlns:ds="http://schemas.openxmlformats.org/officeDocument/2006/customXml" ds:itemID="{614EFF02-EA18-493C-972D-813DB244CB64}">
  <ds:schemaRefs/>
</ds:datastoreItem>
</file>

<file path=customXml/itemProps2.xml><?xml version="1.0" encoding="utf-8"?>
<ds:datastoreItem xmlns:ds="http://schemas.openxmlformats.org/officeDocument/2006/customXml" ds:itemID="{A7D90517-43A3-4BC6-B197-5C7B7D3DBCAD}">
  <ds:schemaRefs/>
</ds:datastoreItem>
</file>

<file path=customXml/itemProps3.xml><?xml version="1.0" encoding="utf-8"?>
<ds:datastoreItem xmlns:ds="http://schemas.openxmlformats.org/officeDocument/2006/customXml" ds:itemID="{8FBB2F3B-6257-41BB-8B64-5AC7494F274B}">
  <ds:schemaRefs/>
</ds:datastoreItem>
</file>

<file path=customXml/itemProps4.xml><?xml version="1.0" encoding="utf-8"?>
<ds:datastoreItem xmlns:ds="http://schemas.openxmlformats.org/officeDocument/2006/customXml" ds:itemID="{45515263-A3DE-4193-B6AA-5C449C94519F}">
  <ds:schemaRefs/>
</ds:datastoreItem>
</file>

<file path=customXml/itemProps5.xml><?xml version="1.0" encoding="utf-8"?>
<ds:datastoreItem xmlns:ds="http://schemas.openxmlformats.org/officeDocument/2006/customXml" ds:itemID="{CEA9B47F-3DD8-4645-81DC-B88780643C07}">
  <ds:schemaRefs/>
</ds:datastoreItem>
</file>

<file path=customXml/itemProps6.xml><?xml version="1.0" encoding="utf-8"?>
<ds:datastoreItem xmlns:ds="http://schemas.openxmlformats.org/officeDocument/2006/customXml" ds:itemID="{5FA78568-A730-4D3B-A489-FD854E91254A}">
  <ds:schemaRefs/>
</ds:datastoreItem>
</file>

<file path=customXml/itemProps7.xml><?xml version="1.0" encoding="utf-8"?>
<ds:datastoreItem xmlns:ds="http://schemas.openxmlformats.org/officeDocument/2006/customXml" ds:itemID="{74CFA8B0-C7B8-4655-A378-2962C04794D3}">
  <ds:schemaRefs/>
</ds:datastoreItem>
</file>

<file path=customXml/itemProps8.xml><?xml version="1.0" encoding="utf-8"?>
<ds:datastoreItem xmlns:ds="http://schemas.openxmlformats.org/officeDocument/2006/customXml" ds:itemID="{A0AD9BE2-6B3D-4616-B044-300A8177DEA5}">
  <ds:schemaRefs/>
</ds:datastoreItem>
</file>

<file path=customXml/itemProps9.xml><?xml version="1.0" encoding="utf-8"?>
<ds:datastoreItem xmlns:ds="http://schemas.openxmlformats.org/officeDocument/2006/customXml" ds:itemID="{74CFA8B0-C7B8-4655-A378-2962C04794D3}">
  <ds:schemaRefs/>
</ds:datastoreItem>
</file>

<file path=docProps/app.xml><?xml version="1.0" encoding="utf-8"?>
<Properties xmlns="http://schemas.openxmlformats.org/officeDocument/2006/extended-properties" xmlns:vt="http://schemas.openxmlformats.org/officeDocument/2006/docPropsVTypes">
  <Template>{897E5F65-AC38-4849-856E-1BC84DCFD76F}tf11429527_win32</Template>
  <TotalTime>551</TotalTime>
  <Words>1024</Words>
  <Application>Microsoft Office PowerPoint</Application>
  <PresentationFormat>Widescreen</PresentationFormat>
  <Paragraphs>152</Paragraphs>
  <Slides>19</Slides>
  <Notes>3</Notes>
  <HiddenSlides>0</HiddenSlides>
  <MMClips>1</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19</vt:i4>
      </vt:variant>
    </vt:vector>
  </HeadingPairs>
  <TitlesOfParts>
    <vt:vector size="42" baseType="lpstr">
      <vt:lpstr>Arial</vt:lpstr>
      <vt:lpstr>Arial Black</vt:lpstr>
      <vt:lpstr>Bahnschrift SemiLight SemiConde</vt:lpstr>
      <vt:lpstr>Calibri</vt:lpstr>
      <vt:lpstr>Calibri Light</vt:lpstr>
      <vt:lpstr>Candara</vt:lpstr>
      <vt:lpstr>Century Gothic</vt:lpstr>
      <vt:lpstr>Century Schoolbook</vt:lpstr>
      <vt:lpstr>Corbel</vt:lpstr>
      <vt:lpstr>DM Sans Medium</vt:lpstr>
      <vt:lpstr>Karla</vt:lpstr>
      <vt:lpstr>Times New Roman</vt:lpstr>
      <vt:lpstr>Univers Condensed Light</vt:lpstr>
      <vt:lpstr>Wingdings</vt:lpstr>
      <vt:lpstr>Wingdings 3</vt:lpstr>
      <vt:lpstr>Office Theme</vt:lpstr>
      <vt:lpstr>1_Office Theme</vt:lpstr>
      <vt:lpstr>Ion</vt:lpstr>
      <vt:lpstr>Savon</vt:lpstr>
      <vt:lpstr>3_Office Theme</vt:lpstr>
      <vt:lpstr>2_Office Theme</vt:lpstr>
      <vt:lpstr>4_Office Theme</vt:lpstr>
      <vt:lpstr>6_Office Theme</vt:lpstr>
      <vt:lpstr>PowerPoint Presentation</vt:lpstr>
      <vt:lpstr>Integrated Marketing Communication (IMC) Champaign of “PITHA ANGON.”</vt:lpstr>
      <vt:lpstr>Introduction </vt:lpstr>
      <vt:lpstr>Company Overview: </vt:lpstr>
      <vt:lpstr>Objectives of the IMC Champaigns of “Pitha Angon”  </vt:lpstr>
      <vt:lpstr>PowerPoint Presentation</vt:lpstr>
      <vt:lpstr>Target Audience for Nakhsi Pitha includes:</vt:lpstr>
      <vt:lpstr>SWOT Analysis  </vt:lpstr>
      <vt:lpstr>PowerPoint Presentation</vt:lpstr>
      <vt:lpstr>IMC Champaigns of Pitha Angon: Here we outline the Total IMC strategies of Pitha Angon. </vt:lpstr>
      <vt:lpstr>PowerPoint Presentation</vt:lpstr>
      <vt:lpstr>   Advertising Strategies Adopted by “Pitha Angon”   </vt:lpstr>
      <vt:lpstr>Sales Promotion</vt:lpstr>
      <vt:lpstr>Public Relation </vt:lpstr>
      <vt:lpstr>Digital Marketing Strategy  </vt:lpstr>
      <vt:lpstr>Direct or Personal Selling Strategies Adopted by Pitha Angon: </vt:lpstr>
      <vt:lpstr>PowerPoint Presentation</vt:lpstr>
      <vt:lpstr>Control Measures: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mhasanzitu@outlook.com</dc:creator>
  <cp:lastModifiedBy>NL</cp:lastModifiedBy>
  <cp:revision>75</cp:revision>
  <dcterms:created xsi:type="dcterms:W3CDTF">2024-07-01T07:37:00Z</dcterms:created>
  <dcterms:modified xsi:type="dcterms:W3CDTF">2025-02-05T11:57:52Z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4520244FD2BE460DBBC56D3D6420DA21_12</vt:lpwstr>
  </property>
  <property fmtid="{D5CDD505-2E9C-101B-9397-08002B2CF9AE}" pid="4" name="KSOProductBuildVer">
    <vt:lpwstr>1033-12.2.0.17119</vt:lpwstr>
  </property>
</Properties>
</file>